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9" r:id="rId5"/>
    <p:sldId id="267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DyFttd+Vl9SpDvXAUitNyIrIu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il-trafiletto.blogspot.com/2015/03/inibitori-di-pompa-protonica-e-la.html" TargetMode="External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il-trafiletto.blogspot.com/2015/03/inibitori-di-pompa-protonica-e-la.html" TargetMode="External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589C5-C897-48F8-BD18-A0C09734D50A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5F10158A-FF8C-4CE9-AF43-BDACC1E94DDF}">
      <dgm:prSet custT="1"/>
      <dgm:spPr/>
      <dgm:t>
        <a:bodyPr/>
        <a:lstStyle/>
        <a:p>
          <a:pPr algn="just"/>
          <a:r>
            <a:rPr lang="en-US" sz="1600" b="1" dirty="0">
              <a:latin typeface="Century Gothic" panose="020B0502020202020204" pitchFamily="34" charset="0"/>
            </a:rPr>
            <a:t>35-year-old female with severe obesity (BMI 45.7; weight 109 kg; height 154.4 cm).</a:t>
          </a:r>
        </a:p>
      </dgm:t>
    </dgm:pt>
    <dgm:pt modelId="{E3069705-06D3-4CAE-8602-665D7C368627}" type="parTrans" cxnId="{3A73FF4E-CDC1-46AE-B4A4-A514F6B52E2C}">
      <dgm:prSet/>
      <dgm:spPr/>
      <dgm:t>
        <a:bodyPr/>
        <a:lstStyle/>
        <a:p>
          <a:endParaRPr lang="it-IT"/>
        </a:p>
      </dgm:t>
    </dgm:pt>
    <dgm:pt modelId="{AB5244B5-316D-4053-AF04-5C404BE51E61}" type="sibTrans" cxnId="{3A73FF4E-CDC1-46AE-B4A4-A514F6B52E2C}">
      <dgm:prSet/>
      <dgm:spPr/>
      <dgm:t>
        <a:bodyPr/>
        <a:lstStyle/>
        <a:p>
          <a:endParaRPr lang="it-IT"/>
        </a:p>
      </dgm:t>
    </dgm:pt>
    <dgm:pt modelId="{3F67675A-46ED-4C36-BC98-EBB08C8313E0}">
      <dgm:prSet custT="1"/>
      <dgm:spPr/>
      <dgm:t>
        <a:bodyPr/>
        <a:lstStyle/>
        <a:p>
          <a:pPr algn="just"/>
          <a:r>
            <a:rPr lang="en-US" sz="1600" b="1" dirty="0">
              <a:latin typeface="Century Gothic" panose="020B0502020202020204" pitchFamily="34" charset="0"/>
            </a:rPr>
            <a:t>Progressive weight gain since age 18, unresponsive to dietary interventions.</a:t>
          </a:r>
        </a:p>
      </dgm:t>
    </dgm:pt>
    <dgm:pt modelId="{DC0AB903-8518-4490-99AB-36D47E70E357}" type="parTrans" cxnId="{601511EC-429C-45DD-B2A2-BB5C48485D61}">
      <dgm:prSet/>
      <dgm:spPr/>
      <dgm:t>
        <a:bodyPr/>
        <a:lstStyle/>
        <a:p>
          <a:endParaRPr lang="it-IT"/>
        </a:p>
      </dgm:t>
    </dgm:pt>
    <dgm:pt modelId="{A267B91A-D539-43A3-BD6E-13A7B810EE13}" type="sibTrans" cxnId="{601511EC-429C-45DD-B2A2-BB5C48485D61}">
      <dgm:prSet/>
      <dgm:spPr/>
      <dgm:t>
        <a:bodyPr/>
        <a:lstStyle/>
        <a:p>
          <a:endParaRPr lang="it-IT"/>
        </a:p>
      </dgm:t>
    </dgm:pt>
    <dgm:pt modelId="{71E8CD93-1CA6-4BA1-AA87-06DCB4E63968}">
      <dgm:prSet custT="1"/>
      <dgm:spPr/>
      <dgm:t>
        <a:bodyPr anchor="ctr"/>
        <a:lstStyle/>
        <a:p>
          <a:pPr algn="just"/>
          <a:endParaRPr lang="en-US" sz="1600" dirty="0">
            <a:latin typeface="Century Gothic" panose="020B0502020202020204" pitchFamily="34" charset="0"/>
          </a:endParaRPr>
        </a:p>
        <a:p>
          <a:pPr algn="just"/>
          <a:r>
            <a:rPr lang="en-US" sz="1600" b="1" dirty="0">
              <a:latin typeface="Century Gothic" panose="020B0502020202020204" pitchFamily="34" charset="0"/>
            </a:rPr>
            <a:t>Fat mass: 54.4% (bioelectrical impedance analysis).</a:t>
          </a:r>
        </a:p>
      </dgm:t>
    </dgm:pt>
    <dgm:pt modelId="{8C685FAE-6558-419F-8730-1D3F7380997D}" type="parTrans" cxnId="{8D693F8C-02E4-4B20-8624-3FA041DF1AE2}">
      <dgm:prSet/>
      <dgm:spPr/>
      <dgm:t>
        <a:bodyPr/>
        <a:lstStyle/>
        <a:p>
          <a:endParaRPr lang="it-IT"/>
        </a:p>
      </dgm:t>
    </dgm:pt>
    <dgm:pt modelId="{11095AE2-F443-4E2C-A6B2-27D1BF0E58CE}" type="sibTrans" cxnId="{8D693F8C-02E4-4B20-8624-3FA041DF1AE2}">
      <dgm:prSet/>
      <dgm:spPr/>
      <dgm:t>
        <a:bodyPr/>
        <a:lstStyle/>
        <a:p>
          <a:endParaRPr lang="it-IT"/>
        </a:p>
      </dgm:t>
    </dgm:pt>
    <dgm:pt modelId="{14710AE8-C978-4F1F-9EE7-AD7BED05852A}">
      <dgm:prSet/>
      <dgm:spPr/>
      <dgm:t>
        <a:bodyPr anchor="ctr"/>
        <a:lstStyle/>
        <a:p>
          <a:pPr algn="l"/>
          <a:endParaRPr lang="it-IT" sz="1100" dirty="0"/>
        </a:p>
      </dgm:t>
    </dgm:pt>
    <dgm:pt modelId="{1AC3D5E8-EF01-4B80-AE19-BE1A1249448B}" type="parTrans" cxnId="{222D69E6-55C2-4EA5-973A-BE4776093BC5}">
      <dgm:prSet/>
      <dgm:spPr/>
      <dgm:t>
        <a:bodyPr/>
        <a:lstStyle/>
        <a:p>
          <a:endParaRPr lang="it-IT"/>
        </a:p>
      </dgm:t>
    </dgm:pt>
    <dgm:pt modelId="{13BB19F0-F2A5-4AEE-991E-6DA01986C22A}" type="sibTrans" cxnId="{222D69E6-55C2-4EA5-973A-BE4776093BC5}">
      <dgm:prSet/>
      <dgm:spPr/>
      <dgm:t>
        <a:bodyPr/>
        <a:lstStyle/>
        <a:p>
          <a:endParaRPr lang="it-IT"/>
        </a:p>
      </dgm:t>
    </dgm:pt>
    <dgm:pt modelId="{E4F28D7B-0544-4E9B-A008-9314B82DC73E}">
      <dgm:prSet/>
      <dgm:spPr/>
      <dgm:t>
        <a:bodyPr anchor="ctr"/>
        <a:lstStyle/>
        <a:p>
          <a:pPr algn="l"/>
          <a:endParaRPr lang="it-IT" sz="1100" dirty="0"/>
        </a:p>
      </dgm:t>
    </dgm:pt>
    <dgm:pt modelId="{61EAB69B-BC23-4D63-BFA4-0F6035E96E7A}" type="parTrans" cxnId="{5872D905-744D-4693-B515-4FB469F69320}">
      <dgm:prSet/>
      <dgm:spPr/>
      <dgm:t>
        <a:bodyPr/>
        <a:lstStyle/>
        <a:p>
          <a:endParaRPr lang="it-IT"/>
        </a:p>
      </dgm:t>
    </dgm:pt>
    <dgm:pt modelId="{47F0D3F4-FE39-49A8-AFEB-89FF2D3C533B}" type="sibTrans" cxnId="{5872D905-744D-4693-B515-4FB469F69320}">
      <dgm:prSet/>
      <dgm:spPr/>
      <dgm:t>
        <a:bodyPr/>
        <a:lstStyle/>
        <a:p>
          <a:endParaRPr lang="it-IT"/>
        </a:p>
      </dgm:t>
    </dgm:pt>
    <dgm:pt modelId="{C5237F5A-EA69-488E-BB1E-BAFE8A90811A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dirty="0">
              <a:latin typeface="Century Gothic" panose="020B0502020202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 err="1">
              <a:latin typeface="Century Gothic" panose="020B0502020202020204" pitchFamily="34" charset="0"/>
            </a:rPr>
            <a:t>Preoperative</a:t>
          </a:r>
          <a:r>
            <a:rPr lang="it-IT" sz="1400" b="1" dirty="0">
              <a:latin typeface="Century Gothic" panose="020B0502020202020204" pitchFamily="34" charset="0"/>
            </a:rPr>
            <a:t> </a:t>
          </a:r>
          <a:r>
            <a:rPr lang="it-IT" sz="1400" b="1" dirty="0" err="1">
              <a:latin typeface="Century Gothic" panose="020B0502020202020204" pitchFamily="34" charset="0"/>
            </a:rPr>
            <a:t>assessment</a:t>
          </a:r>
          <a:r>
            <a:rPr lang="it-IT" sz="1400" b="1" dirty="0">
              <a:latin typeface="Century Gothic" panose="020B0502020202020204" pitchFamily="34" charset="0"/>
            </a:rPr>
            <a:t>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latin typeface="Century Gothic" panose="020B0502020202020204" pitchFamily="34" charset="0"/>
            </a:rPr>
            <a:t>– Cardiac: EF 55%, no active symptoms.</a:t>
          </a:r>
        </a:p>
        <a:p>
          <a:pPr marL="0" marR="0" lvl="0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latin typeface="Century Gothic" panose="020B0502020202020204" pitchFamily="34" charset="0"/>
            </a:rPr>
            <a:t>– Psychological: adequate insight and motivation.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dirty="0">
            <a:latin typeface="Century Gothic" panose="020B0502020202020204" pitchFamily="34" charset="0"/>
          </a:endParaRPr>
        </a:p>
      </dgm:t>
    </dgm:pt>
    <dgm:pt modelId="{E33135BD-7236-4966-A953-30C2FECFC711}" type="parTrans" cxnId="{9332C6D4-21CB-4CC2-B2D0-8A2593742B0F}">
      <dgm:prSet/>
      <dgm:spPr/>
      <dgm:t>
        <a:bodyPr/>
        <a:lstStyle/>
        <a:p>
          <a:endParaRPr lang="it-IT"/>
        </a:p>
      </dgm:t>
    </dgm:pt>
    <dgm:pt modelId="{40EB9BC7-8E6A-445C-9714-F1CB2C98A8EC}" type="sibTrans" cxnId="{9332C6D4-21CB-4CC2-B2D0-8A2593742B0F}">
      <dgm:prSet/>
      <dgm:spPr/>
      <dgm:t>
        <a:bodyPr/>
        <a:lstStyle/>
        <a:p>
          <a:endParaRPr lang="it-IT"/>
        </a:p>
      </dgm:t>
    </dgm:pt>
    <dgm:pt modelId="{78E9BF8D-8AA5-4927-AF2E-4A4B53B31E6F}">
      <dgm:prSet custT="1"/>
      <dgm:spPr/>
      <dgm:t>
        <a:bodyPr/>
        <a:lstStyle/>
        <a:p>
          <a:pPr algn="just"/>
          <a:r>
            <a:rPr lang="en-US" sz="1600" b="1" dirty="0">
              <a:latin typeface="Century Gothic" panose="020B0502020202020204" pitchFamily="34" charset="0"/>
            </a:rPr>
            <a:t>Fit for surgery from all perspectives</a:t>
          </a:r>
          <a:r>
            <a:rPr lang="en-US" sz="1200" b="1" dirty="0">
              <a:latin typeface="Century Gothic" panose="020B0502020202020204" pitchFamily="34" charset="0"/>
            </a:rPr>
            <a:t>.</a:t>
          </a:r>
        </a:p>
      </dgm:t>
    </dgm:pt>
    <dgm:pt modelId="{DDC733FB-02C5-4807-AF9B-288F0547B8A9}" type="parTrans" cxnId="{D18AE499-4AB4-4519-9B7E-97587FE709A6}">
      <dgm:prSet/>
      <dgm:spPr/>
      <dgm:t>
        <a:bodyPr/>
        <a:lstStyle/>
        <a:p>
          <a:endParaRPr lang="it-IT"/>
        </a:p>
      </dgm:t>
    </dgm:pt>
    <dgm:pt modelId="{9C1547BB-2232-4B57-862B-03ED54F2DE10}" type="sibTrans" cxnId="{D18AE499-4AB4-4519-9B7E-97587FE709A6}">
      <dgm:prSet/>
      <dgm:spPr/>
      <dgm:t>
        <a:bodyPr/>
        <a:lstStyle/>
        <a:p>
          <a:endParaRPr lang="it-IT"/>
        </a:p>
      </dgm:t>
    </dgm:pt>
    <dgm:pt modelId="{8F1CCBC3-232C-4973-96B5-133111742189}" type="pres">
      <dgm:prSet presAssocID="{0C6589C5-C897-48F8-BD18-A0C09734D50A}" presName="linearFlow" presStyleCnt="0">
        <dgm:presLayoutVars>
          <dgm:dir/>
          <dgm:resizeHandles val="exact"/>
        </dgm:presLayoutVars>
      </dgm:prSet>
      <dgm:spPr/>
    </dgm:pt>
    <dgm:pt modelId="{15804CBD-D6FE-437F-8E16-7DF52AF132A8}" type="pres">
      <dgm:prSet presAssocID="{5F10158A-FF8C-4CE9-AF43-BDACC1E94DDF}" presName="composite" presStyleCnt="0"/>
      <dgm:spPr/>
    </dgm:pt>
    <dgm:pt modelId="{E9C0E03D-4F13-4532-BAC6-93046866E278}" type="pres">
      <dgm:prSet presAssocID="{5F10158A-FF8C-4CE9-AF43-BDACC1E94DDF}" presName="imgShp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45B8240D-D3A6-46AF-9F8E-EA849DE83E2F}" type="pres">
      <dgm:prSet presAssocID="{5F10158A-FF8C-4CE9-AF43-BDACC1E94DDF}" presName="txShp" presStyleLbl="node1" presStyleIdx="0" presStyleCnt="5">
        <dgm:presLayoutVars>
          <dgm:bulletEnabled val="1"/>
        </dgm:presLayoutVars>
      </dgm:prSet>
      <dgm:spPr/>
    </dgm:pt>
    <dgm:pt modelId="{B6080967-8377-4480-A3C7-C2815915E559}" type="pres">
      <dgm:prSet presAssocID="{AB5244B5-316D-4053-AF04-5C404BE51E61}" presName="spacing" presStyleCnt="0"/>
      <dgm:spPr/>
    </dgm:pt>
    <dgm:pt modelId="{611766AA-A234-4A8B-8D93-2137CA720E69}" type="pres">
      <dgm:prSet presAssocID="{3F67675A-46ED-4C36-BC98-EBB08C8313E0}" presName="composite" presStyleCnt="0"/>
      <dgm:spPr/>
    </dgm:pt>
    <dgm:pt modelId="{5FBEF875-62B4-42E8-AEC1-FDC195FA87D7}" type="pres">
      <dgm:prSet presAssocID="{3F67675A-46ED-4C36-BC98-EBB08C8313E0}" presName="imgShp" presStyleLbl="fgImgPlace1" presStyleIdx="1" presStyleCnt="5" custLinFactNeighborX="156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</dgm:spPr>
    </dgm:pt>
    <dgm:pt modelId="{F0A3FAC1-49BC-4F25-81F1-7B508D96FADC}" type="pres">
      <dgm:prSet presAssocID="{3F67675A-46ED-4C36-BC98-EBB08C8313E0}" presName="txShp" presStyleLbl="node1" presStyleIdx="1" presStyleCnt="5">
        <dgm:presLayoutVars>
          <dgm:bulletEnabled val="1"/>
        </dgm:presLayoutVars>
      </dgm:prSet>
      <dgm:spPr/>
    </dgm:pt>
    <dgm:pt modelId="{7AC2560A-56D0-45E6-BDC5-C1F1AA3DE57E}" type="pres">
      <dgm:prSet presAssocID="{A267B91A-D539-43A3-BD6E-13A7B810EE13}" presName="spacing" presStyleCnt="0"/>
      <dgm:spPr/>
    </dgm:pt>
    <dgm:pt modelId="{C98A3E0A-FB85-42FC-A5EB-98FB43ED0C56}" type="pres">
      <dgm:prSet presAssocID="{71E8CD93-1CA6-4BA1-AA87-06DCB4E63968}" presName="composite" presStyleCnt="0"/>
      <dgm:spPr/>
    </dgm:pt>
    <dgm:pt modelId="{64285022-46E0-44C7-A072-0B9FF03E17E1}" type="pres">
      <dgm:prSet presAssocID="{71E8CD93-1CA6-4BA1-AA87-06DCB4E63968}" presName="imgShp" presStyleLbl="fgImgPlac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</dgm:spPr>
    </dgm:pt>
    <dgm:pt modelId="{BE5BEB9B-93AC-4B62-A7C1-D94114C0CEFB}" type="pres">
      <dgm:prSet presAssocID="{71E8CD93-1CA6-4BA1-AA87-06DCB4E63968}" presName="txShp" presStyleLbl="node1" presStyleIdx="2" presStyleCnt="5">
        <dgm:presLayoutVars>
          <dgm:bulletEnabled val="1"/>
        </dgm:presLayoutVars>
      </dgm:prSet>
      <dgm:spPr/>
    </dgm:pt>
    <dgm:pt modelId="{928329A5-8B5A-4998-A027-73A31C8EA8C3}" type="pres">
      <dgm:prSet presAssocID="{11095AE2-F443-4E2C-A6B2-27D1BF0E58CE}" presName="spacing" presStyleCnt="0"/>
      <dgm:spPr/>
    </dgm:pt>
    <dgm:pt modelId="{CF56D019-6921-4490-9519-54F0583B8225}" type="pres">
      <dgm:prSet presAssocID="{C5237F5A-EA69-488E-BB1E-BAFE8A90811A}" presName="composite" presStyleCnt="0"/>
      <dgm:spPr/>
    </dgm:pt>
    <dgm:pt modelId="{B50FD2BE-B0F5-436F-8F13-6C6D8CB6BFC0}" type="pres">
      <dgm:prSet presAssocID="{C5237F5A-EA69-488E-BB1E-BAFE8A90811A}" presName="imgShp" presStyleLbl="fgImgPlace1" presStyleIdx="3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</dgm:spPr>
    </dgm:pt>
    <dgm:pt modelId="{89717797-D35A-4C3F-B8EF-27BDF26110A4}" type="pres">
      <dgm:prSet presAssocID="{C5237F5A-EA69-488E-BB1E-BAFE8A90811A}" presName="txShp" presStyleLbl="node1" presStyleIdx="3" presStyleCnt="5">
        <dgm:presLayoutVars>
          <dgm:bulletEnabled val="1"/>
        </dgm:presLayoutVars>
      </dgm:prSet>
      <dgm:spPr/>
    </dgm:pt>
    <dgm:pt modelId="{9C02D4C4-6010-4DBD-8B2F-99341F866E35}" type="pres">
      <dgm:prSet presAssocID="{40EB9BC7-8E6A-445C-9714-F1CB2C98A8EC}" presName="spacing" presStyleCnt="0"/>
      <dgm:spPr/>
    </dgm:pt>
    <dgm:pt modelId="{98C50075-693F-42DA-A44C-250EDAB390A3}" type="pres">
      <dgm:prSet presAssocID="{78E9BF8D-8AA5-4927-AF2E-4A4B53B31E6F}" presName="composite" presStyleCnt="0"/>
      <dgm:spPr/>
    </dgm:pt>
    <dgm:pt modelId="{186C2349-7398-4CAC-911E-E5382613B142}" type="pres">
      <dgm:prSet presAssocID="{78E9BF8D-8AA5-4927-AF2E-4A4B53B31E6F}" presName="imgShp" presStyleLbl="fgImgPlac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</dgm:spPr>
    </dgm:pt>
    <dgm:pt modelId="{A4AFEAB1-458D-4A9E-8485-53E41C549FA2}" type="pres">
      <dgm:prSet presAssocID="{78E9BF8D-8AA5-4927-AF2E-4A4B53B31E6F}" presName="txShp" presStyleLbl="node1" presStyleIdx="4" presStyleCnt="5">
        <dgm:presLayoutVars>
          <dgm:bulletEnabled val="1"/>
        </dgm:presLayoutVars>
      </dgm:prSet>
      <dgm:spPr/>
    </dgm:pt>
  </dgm:ptLst>
  <dgm:cxnLst>
    <dgm:cxn modelId="{5872D905-744D-4693-B515-4FB469F69320}" srcId="{71E8CD93-1CA6-4BA1-AA87-06DCB4E63968}" destId="{E4F28D7B-0544-4E9B-A008-9314B82DC73E}" srcOrd="1" destOrd="0" parTransId="{61EAB69B-BC23-4D63-BFA4-0F6035E96E7A}" sibTransId="{47F0D3F4-FE39-49A8-AFEB-89FF2D3C533B}"/>
    <dgm:cxn modelId="{152A961E-C4B2-4077-9ED2-D5C613165E5B}" type="presOf" srcId="{5F10158A-FF8C-4CE9-AF43-BDACC1E94DDF}" destId="{45B8240D-D3A6-46AF-9F8E-EA849DE83E2F}" srcOrd="0" destOrd="0" presId="urn:microsoft.com/office/officeart/2005/8/layout/vList3"/>
    <dgm:cxn modelId="{1B434F5C-FE3B-4D71-8E8B-1899113BBEFB}" type="presOf" srcId="{3F67675A-46ED-4C36-BC98-EBB08C8313E0}" destId="{F0A3FAC1-49BC-4F25-81F1-7B508D96FADC}" srcOrd="0" destOrd="0" presId="urn:microsoft.com/office/officeart/2005/8/layout/vList3"/>
    <dgm:cxn modelId="{31E06162-8D15-45A6-A50E-17A5533B688B}" type="presOf" srcId="{71E8CD93-1CA6-4BA1-AA87-06DCB4E63968}" destId="{BE5BEB9B-93AC-4B62-A7C1-D94114C0CEFB}" srcOrd="0" destOrd="0" presId="urn:microsoft.com/office/officeart/2005/8/layout/vList3"/>
    <dgm:cxn modelId="{95F3DD65-2D9A-4A95-95EF-DE8CC7A3CB81}" type="presOf" srcId="{E4F28D7B-0544-4E9B-A008-9314B82DC73E}" destId="{BE5BEB9B-93AC-4B62-A7C1-D94114C0CEFB}" srcOrd="0" destOrd="2" presId="urn:microsoft.com/office/officeart/2005/8/layout/vList3"/>
    <dgm:cxn modelId="{3A73FF4E-CDC1-46AE-B4A4-A514F6B52E2C}" srcId="{0C6589C5-C897-48F8-BD18-A0C09734D50A}" destId="{5F10158A-FF8C-4CE9-AF43-BDACC1E94DDF}" srcOrd="0" destOrd="0" parTransId="{E3069705-06D3-4CAE-8602-665D7C368627}" sibTransId="{AB5244B5-316D-4053-AF04-5C404BE51E61}"/>
    <dgm:cxn modelId="{8D693F8C-02E4-4B20-8624-3FA041DF1AE2}" srcId="{0C6589C5-C897-48F8-BD18-A0C09734D50A}" destId="{71E8CD93-1CA6-4BA1-AA87-06DCB4E63968}" srcOrd="2" destOrd="0" parTransId="{8C685FAE-6558-419F-8730-1D3F7380997D}" sibTransId="{11095AE2-F443-4E2C-A6B2-27D1BF0E58CE}"/>
    <dgm:cxn modelId="{D18AE499-4AB4-4519-9B7E-97587FE709A6}" srcId="{0C6589C5-C897-48F8-BD18-A0C09734D50A}" destId="{78E9BF8D-8AA5-4927-AF2E-4A4B53B31E6F}" srcOrd="4" destOrd="0" parTransId="{DDC733FB-02C5-4807-AF9B-288F0547B8A9}" sibTransId="{9C1547BB-2232-4B57-862B-03ED54F2DE10}"/>
    <dgm:cxn modelId="{EA9E37C4-041E-47BE-9F49-B798CB8ABD8A}" type="presOf" srcId="{0C6589C5-C897-48F8-BD18-A0C09734D50A}" destId="{8F1CCBC3-232C-4973-96B5-133111742189}" srcOrd="0" destOrd="0" presId="urn:microsoft.com/office/officeart/2005/8/layout/vList3"/>
    <dgm:cxn modelId="{9332C6D4-21CB-4CC2-B2D0-8A2593742B0F}" srcId="{0C6589C5-C897-48F8-BD18-A0C09734D50A}" destId="{C5237F5A-EA69-488E-BB1E-BAFE8A90811A}" srcOrd="3" destOrd="0" parTransId="{E33135BD-7236-4966-A953-30C2FECFC711}" sibTransId="{40EB9BC7-8E6A-445C-9714-F1CB2C98A8EC}"/>
    <dgm:cxn modelId="{5220C8D8-2144-46BE-B31F-384F351CC27C}" type="presOf" srcId="{78E9BF8D-8AA5-4927-AF2E-4A4B53B31E6F}" destId="{A4AFEAB1-458D-4A9E-8485-53E41C549FA2}" srcOrd="0" destOrd="0" presId="urn:microsoft.com/office/officeart/2005/8/layout/vList3"/>
    <dgm:cxn modelId="{222D69E6-55C2-4EA5-973A-BE4776093BC5}" srcId="{71E8CD93-1CA6-4BA1-AA87-06DCB4E63968}" destId="{14710AE8-C978-4F1F-9EE7-AD7BED05852A}" srcOrd="0" destOrd="0" parTransId="{1AC3D5E8-EF01-4B80-AE19-BE1A1249448B}" sibTransId="{13BB19F0-F2A5-4AEE-991E-6DA01986C22A}"/>
    <dgm:cxn modelId="{58BF62E8-7386-4A39-BD6A-A84E880B33B8}" type="presOf" srcId="{14710AE8-C978-4F1F-9EE7-AD7BED05852A}" destId="{BE5BEB9B-93AC-4B62-A7C1-D94114C0CEFB}" srcOrd="0" destOrd="1" presId="urn:microsoft.com/office/officeart/2005/8/layout/vList3"/>
    <dgm:cxn modelId="{99BA2FE9-7A7C-4BDE-A712-045373E4BDB9}" type="presOf" srcId="{C5237F5A-EA69-488E-BB1E-BAFE8A90811A}" destId="{89717797-D35A-4C3F-B8EF-27BDF26110A4}" srcOrd="0" destOrd="0" presId="urn:microsoft.com/office/officeart/2005/8/layout/vList3"/>
    <dgm:cxn modelId="{601511EC-429C-45DD-B2A2-BB5C48485D61}" srcId="{0C6589C5-C897-48F8-BD18-A0C09734D50A}" destId="{3F67675A-46ED-4C36-BC98-EBB08C8313E0}" srcOrd="1" destOrd="0" parTransId="{DC0AB903-8518-4490-99AB-36D47E70E357}" sibTransId="{A267B91A-D539-43A3-BD6E-13A7B810EE13}"/>
    <dgm:cxn modelId="{D5DF863C-2014-4C41-8D9D-0622F7863FBD}" type="presParOf" srcId="{8F1CCBC3-232C-4973-96B5-133111742189}" destId="{15804CBD-D6FE-437F-8E16-7DF52AF132A8}" srcOrd="0" destOrd="0" presId="urn:microsoft.com/office/officeart/2005/8/layout/vList3"/>
    <dgm:cxn modelId="{F156D0BE-9F03-4D63-AA64-0AEB2CC4DE4C}" type="presParOf" srcId="{15804CBD-D6FE-437F-8E16-7DF52AF132A8}" destId="{E9C0E03D-4F13-4532-BAC6-93046866E278}" srcOrd="0" destOrd="0" presId="urn:microsoft.com/office/officeart/2005/8/layout/vList3"/>
    <dgm:cxn modelId="{A60EFAE4-7314-4C57-A975-F25A863F3CF1}" type="presParOf" srcId="{15804CBD-D6FE-437F-8E16-7DF52AF132A8}" destId="{45B8240D-D3A6-46AF-9F8E-EA849DE83E2F}" srcOrd="1" destOrd="0" presId="urn:microsoft.com/office/officeart/2005/8/layout/vList3"/>
    <dgm:cxn modelId="{988298BD-CCFC-40EF-BF53-A68DA9A9395A}" type="presParOf" srcId="{8F1CCBC3-232C-4973-96B5-133111742189}" destId="{B6080967-8377-4480-A3C7-C2815915E559}" srcOrd="1" destOrd="0" presId="urn:microsoft.com/office/officeart/2005/8/layout/vList3"/>
    <dgm:cxn modelId="{D5979669-03F1-4162-A4A8-30DB66589A0E}" type="presParOf" srcId="{8F1CCBC3-232C-4973-96B5-133111742189}" destId="{611766AA-A234-4A8B-8D93-2137CA720E69}" srcOrd="2" destOrd="0" presId="urn:microsoft.com/office/officeart/2005/8/layout/vList3"/>
    <dgm:cxn modelId="{DEB051D1-3449-4092-BE7B-99C9A1B63D84}" type="presParOf" srcId="{611766AA-A234-4A8B-8D93-2137CA720E69}" destId="{5FBEF875-62B4-42E8-AEC1-FDC195FA87D7}" srcOrd="0" destOrd="0" presId="urn:microsoft.com/office/officeart/2005/8/layout/vList3"/>
    <dgm:cxn modelId="{3A36D3CD-5036-4BD0-AF14-EC545BE4C9FD}" type="presParOf" srcId="{611766AA-A234-4A8B-8D93-2137CA720E69}" destId="{F0A3FAC1-49BC-4F25-81F1-7B508D96FADC}" srcOrd="1" destOrd="0" presId="urn:microsoft.com/office/officeart/2005/8/layout/vList3"/>
    <dgm:cxn modelId="{31479A13-D8A8-444F-A965-B5DD5D24A5A6}" type="presParOf" srcId="{8F1CCBC3-232C-4973-96B5-133111742189}" destId="{7AC2560A-56D0-45E6-BDC5-C1F1AA3DE57E}" srcOrd="3" destOrd="0" presId="urn:microsoft.com/office/officeart/2005/8/layout/vList3"/>
    <dgm:cxn modelId="{1C01FF23-D98F-459D-BCF3-A0AAD9CA2F5E}" type="presParOf" srcId="{8F1CCBC3-232C-4973-96B5-133111742189}" destId="{C98A3E0A-FB85-42FC-A5EB-98FB43ED0C56}" srcOrd="4" destOrd="0" presId="urn:microsoft.com/office/officeart/2005/8/layout/vList3"/>
    <dgm:cxn modelId="{564FE6F7-0AA2-4518-A14C-2F652F305773}" type="presParOf" srcId="{C98A3E0A-FB85-42FC-A5EB-98FB43ED0C56}" destId="{64285022-46E0-44C7-A072-0B9FF03E17E1}" srcOrd="0" destOrd="0" presId="urn:microsoft.com/office/officeart/2005/8/layout/vList3"/>
    <dgm:cxn modelId="{AF37C5D1-9DBA-453C-9CD7-290A540AEF7C}" type="presParOf" srcId="{C98A3E0A-FB85-42FC-A5EB-98FB43ED0C56}" destId="{BE5BEB9B-93AC-4B62-A7C1-D94114C0CEFB}" srcOrd="1" destOrd="0" presId="urn:microsoft.com/office/officeart/2005/8/layout/vList3"/>
    <dgm:cxn modelId="{18AB6C88-3BA2-44A5-80B2-378CEA727642}" type="presParOf" srcId="{8F1CCBC3-232C-4973-96B5-133111742189}" destId="{928329A5-8B5A-4998-A027-73A31C8EA8C3}" srcOrd="5" destOrd="0" presId="urn:microsoft.com/office/officeart/2005/8/layout/vList3"/>
    <dgm:cxn modelId="{69806B00-4B34-468A-91F3-ED0BDA123C6E}" type="presParOf" srcId="{8F1CCBC3-232C-4973-96B5-133111742189}" destId="{CF56D019-6921-4490-9519-54F0583B8225}" srcOrd="6" destOrd="0" presId="urn:microsoft.com/office/officeart/2005/8/layout/vList3"/>
    <dgm:cxn modelId="{E926D425-3BBD-4C25-9BE6-607EC287BEAF}" type="presParOf" srcId="{CF56D019-6921-4490-9519-54F0583B8225}" destId="{B50FD2BE-B0F5-436F-8F13-6C6D8CB6BFC0}" srcOrd="0" destOrd="0" presId="urn:microsoft.com/office/officeart/2005/8/layout/vList3"/>
    <dgm:cxn modelId="{E19F74D6-17EB-4AC2-9EB0-38EDE87C8DB4}" type="presParOf" srcId="{CF56D019-6921-4490-9519-54F0583B8225}" destId="{89717797-D35A-4C3F-B8EF-27BDF26110A4}" srcOrd="1" destOrd="0" presId="urn:microsoft.com/office/officeart/2005/8/layout/vList3"/>
    <dgm:cxn modelId="{28AD4B9E-624A-4495-91E0-AC962061D6E9}" type="presParOf" srcId="{8F1CCBC3-232C-4973-96B5-133111742189}" destId="{9C02D4C4-6010-4DBD-8B2F-99341F866E35}" srcOrd="7" destOrd="0" presId="urn:microsoft.com/office/officeart/2005/8/layout/vList3"/>
    <dgm:cxn modelId="{28FF597F-DA30-4D22-B580-F78C005144F9}" type="presParOf" srcId="{8F1CCBC3-232C-4973-96B5-133111742189}" destId="{98C50075-693F-42DA-A44C-250EDAB390A3}" srcOrd="8" destOrd="0" presId="urn:microsoft.com/office/officeart/2005/8/layout/vList3"/>
    <dgm:cxn modelId="{054DAF83-4F20-47F1-8660-92BD1D0AE5D9}" type="presParOf" srcId="{98C50075-693F-42DA-A44C-250EDAB390A3}" destId="{186C2349-7398-4CAC-911E-E5382613B142}" srcOrd="0" destOrd="0" presId="urn:microsoft.com/office/officeart/2005/8/layout/vList3"/>
    <dgm:cxn modelId="{A680244C-37BD-4297-BE4E-7E537957B0EE}" type="presParOf" srcId="{98C50075-693F-42DA-A44C-250EDAB390A3}" destId="{A4AFEAB1-458D-4A9E-8485-53E41C549F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06B77-7B8D-401C-809F-B7B9AA02F63C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BE3D369-86A2-43AC-B1B2-E1E4E7C04BB3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it-IT" b="1" dirty="0">
              <a:latin typeface="Century Gothic" panose="020B0502020202020204" pitchFamily="34" charset="0"/>
            </a:rPr>
            <a:t>Laparoscopic Roux-en-Y </a:t>
          </a:r>
          <a:r>
            <a:rPr lang="it-IT" b="1" dirty="0" err="1">
              <a:latin typeface="Century Gothic" panose="020B0502020202020204" pitchFamily="34" charset="0"/>
            </a:rPr>
            <a:t>gastric</a:t>
          </a:r>
          <a:r>
            <a:rPr lang="it-IT" b="1" dirty="0">
              <a:latin typeface="Century Gothic" panose="020B0502020202020204" pitchFamily="34" charset="0"/>
            </a:rPr>
            <a:t> bypass </a:t>
          </a:r>
          <a:r>
            <a:rPr lang="it-IT" b="1" dirty="0" err="1">
              <a:latin typeface="Century Gothic" panose="020B0502020202020204" pitchFamily="34" charset="0"/>
            </a:rPr>
            <a:t>performed</a:t>
          </a:r>
          <a:r>
            <a:rPr lang="it-IT" b="1" dirty="0">
              <a:latin typeface="Century Gothic" panose="020B0502020202020204" pitchFamily="34" charset="0"/>
            </a:rPr>
            <a:t> on June 10, 2025</a:t>
          </a:r>
        </a:p>
      </dgm:t>
    </dgm:pt>
    <dgm:pt modelId="{9ED919D4-D974-45DC-8B0E-A42B2790A2A1}" type="parTrans" cxnId="{756C9851-ED52-4733-BD0A-346618ED5AB7}">
      <dgm:prSet/>
      <dgm:spPr/>
      <dgm:t>
        <a:bodyPr/>
        <a:lstStyle/>
        <a:p>
          <a:endParaRPr lang="it-IT"/>
        </a:p>
      </dgm:t>
    </dgm:pt>
    <dgm:pt modelId="{08B5A7F6-CB2B-4C43-BC3F-E307F40719C0}" type="sibTrans" cxnId="{756C9851-ED52-4733-BD0A-346618ED5AB7}">
      <dgm:prSet/>
      <dgm:spPr/>
      <dgm:t>
        <a:bodyPr/>
        <a:lstStyle/>
        <a:p>
          <a:endParaRPr lang="it-IT"/>
        </a:p>
      </dgm:t>
    </dgm:pt>
    <dgm:pt modelId="{0FC1FB60-4DFB-4530-A83A-52CDE9306D0D}">
      <dgm:prSet/>
      <dgm:spPr/>
      <dgm:t>
        <a:bodyPr/>
        <a:lstStyle/>
        <a:p>
          <a:pPr algn="ctr">
            <a:lnSpc>
              <a:spcPct val="150000"/>
            </a:lnSpc>
          </a:pPr>
          <a:r>
            <a:rPr lang="it-IT" b="1" dirty="0">
              <a:latin typeface="Century Gothic" panose="020B0502020202020204" pitchFamily="34" charset="0"/>
            </a:rPr>
            <a:t>No </a:t>
          </a:r>
          <a:r>
            <a:rPr lang="it-IT" b="1" dirty="0" err="1">
              <a:latin typeface="Century Gothic" panose="020B0502020202020204" pitchFamily="34" charset="0"/>
            </a:rPr>
            <a:t>intraoperative</a:t>
          </a:r>
          <a:r>
            <a:rPr lang="it-IT" b="1" dirty="0">
              <a:latin typeface="Century Gothic" panose="020B0502020202020204" pitchFamily="34" charset="0"/>
            </a:rPr>
            <a:t> </a:t>
          </a:r>
          <a:r>
            <a:rPr lang="it-IT" b="1" dirty="0" err="1">
              <a:latin typeface="Century Gothic" panose="020B0502020202020204" pitchFamily="34" charset="0"/>
            </a:rPr>
            <a:t>complications</a:t>
          </a:r>
          <a:endParaRPr lang="it-IT" b="1" dirty="0">
            <a:latin typeface="Century Gothic" panose="020B0502020202020204" pitchFamily="34" charset="0"/>
          </a:endParaRPr>
        </a:p>
      </dgm:t>
    </dgm:pt>
    <dgm:pt modelId="{FC8697E0-6380-4E42-9E50-53E4AC1A586F}" type="parTrans" cxnId="{696BCC5B-D462-44C3-A7F8-3CCAE3469CE3}">
      <dgm:prSet/>
      <dgm:spPr/>
      <dgm:t>
        <a:bodyPr/>
        <a:lstStyle/>
        <a:p>
          <a:endParaRPr lang="it-IT"/>
        </a:p>
      </dgm:t>
    </dgm:pt>
    <dgm:pt modelId="{675D0054-2C74-4D22-9FA5-E58F66ACD6CA}" type="sibTrans" cxnId="{696BCC5B-D462-44C3-A7F8-3CCAE3469CE3}">
      <dgm:prSet/>
      <dgm:spPr/>
      <dgm:t>
        <a:bodyPr/>
        <a:lstStyle/>
        <a:p>
          <a:endParaRPr lang="it-IT"/>
        </a:p>
      </dgm:t>
    </dgm:pt>
    <dgm:pt modelId="{32C83D4B-1959-4CE7-B9DD-847A0D5E3AE5}">
      <dgm:prSet/>
      <dgm:spPr/>
      <dgm:t>
        <a:bodyPr anchor="ctr"/>
        <a:lstStyle/>
        <a:p>
          <a:pPr algn="l">
            <a:lnSpc>
              <a:spcPct val="150000"/>
            </a:lnSpc>
          </a:pPr>
          <a:r>
            <a:rPr lang="en-US" b="1" dirty="0">
              <a:latin typeface="Century Gothic" panose="020B0502020202020204" pitchFamily="34" charset="0"/>
            </a:rPr>
            <a:t>Postoperative imaging: normal transit through gastrojejunal anastomosis</a:t>
          </a:r>
        </a:p>
      </dgm:t>
    </dgm:pt>
    <dgm:pt modelId="{BFDAB755-DF70-45CB-B20E-D40288C505D3}" type="parTrans" cxnId="{042A0D96-AEDD-43C3-A348-B626EE0C36BD}">
      <dgm:prSet/>
      <dgm:spPr/>
      <dgm:t>
        <a:bodyPr/>
        <a:lstStyle/>
        <a:p>
          <a:endParaRPr lang="it-IT"/>
        </a:p>
      </dgm:t>
    </dgm:pt>
    <dgm:pt modelId="{723BF818-FBB1-4751-A6B1-78FAF284D262}" type="sibTrans" cxnId="{042A0D96-AEDD-43C3-A348-B626EE0C36BD}">
      <dgm:prSet/>
      <dgm:spPr/>
      <dgm:t>
        <a:bodyPr/>
        <a:lstStyle/>
        <a:p>
          <a:endParaRPr lang="it-IT"/>
        </a:p>
      </dgm:t>
    </dgm:pt>
    <dgm:pt modelId="{6F4A1A36-34AA-48A4-90CE-76E693031CCE}">
      <dgm:prSet/>
      <dgm:spPr/>
      <dgm:t>
        <a:bodyPr anchor="t"/>
        <a:lstStyle/>
        <a:p>
          <a:pPr>
            <a:lnSpc>
              <a:spcPct val="150000"/>
            </a:lnSpc>
          </a:pPr>
          <a:r>
            <a:rPr lang="en-US" b="1" dirty="0">
              <a:latin typeface="Century Gothic" panose="020B0502020202020204" pitchFamily="34" charset="0"/>
            </a:rPr>
            <a:t>No leaks or major complications detected</a:t>
          </a:r>
        </a:p>
      </dgm:t>
    </dgm:pt>
    <dgm:pt modelId="{881ED310-693C-4F9C-8272-42D305C35BA8}" type="parTrans" cxnId="{A7FAEF90-17FD-431D-B454-8EFE26AAC4E1}">
      <dgm:prSet/>
      <dgm:spPr/>
      <dgm:t>
        <a:bodyPr/>
        <a:lstStyle/>
        <a:p>
          <a:endParaRPr lang="it-IT"/>
        </a:p>
      </dgm:t>
    </dgm:pt>
    <dgm:pt modelId="{CCFF77E0-377F-483E-8EDE-D3507F44DED9}" type="sibTrans" cxnId="{A7FAEF90-17FD-431D-B454-8EFE26AAC4E1}">
      <dgm:prSet/>
      <dgm:spPr/>
      <dgm:t>
        <a:bodyPr/>
        <a:lstStyle/>
        <a:p>
          <a:endParaRPr lang="it-IT"/>
        </a:p>
      </dgm:t>
    </dgm:pt>
    <dgm:pt modelId="{FF593382-3309-4177-BF7A-36A71FBF28B9}" type="pres">
      <dgm:prSet presAssocID="{19306B77-7B8D-401C-809F-B7B9AA02F63C}" presName="Name0" presStyleCnt="0">
        <dgm:presLayoutVars>
          <dgm:dir/>
          <dgm:resizeHandles val="exact"/>
        </dgm:presLayoutVars>
      </dgm:prSet>
      <dgm:spPr/>
    </dgm:pt>
    <dgm:pt modelId="{3EA21361-AD28-4794-AEAB-E778DC97B5D2}" type="pres">
      <dgm:prSet presAssocID="{19306B77-7B8D-401C-809F-B7B9AA02F63C}" presName="arrow" presStyleLbl="bgShp" presStyleIdx="0" presStyleCnt="1"/>
      <dgm:spPr/>
    </dgm:pt>
    <dgm:pt modelId="{77CFD182-63DE-4FB3-8F87-21A9F0D4B79F}" type="pres">
      <dgm:prSet presAssocID="{19306B77-7B8D-401C-809F-B7B9AA02F63C}" presName="points" presStyleCnt="0"/>
      <dgm:spPr/>
    </dgm:pt>
    <dgm:pt modelId="{653603F8-C017-426D-9DEC-140EE7E2208C}" type="pres">
      <dgm:prSet presAssocID="{FBE3D369-86A2-43AC-B1B2-E1E4E7C04BB3}" presName="compositeA" presStyleCnt="0"/>
      <dgm:spPr/>
    </dgm:pt>
    <dgm:pt modelId="{F87D8CEE-B40E-4A00-B0DA-8D27302FA7D9}" type="pres">
      <dgm:prSet presAssocID="{FBE3D369-86A2-43AC-B1B2-E1E4E7C04BB3}" presName="textA" presStyleLbl="revTx" presStyleIdx="0" presStyleCnt="4">
        <dgm:presLayoutVars>
          <dgm:bulletEnabled val="1"/>
        </dgm:presLayoutVars>
      </dgm:prSet>
      <dgm:spPr/>
    </dgm:pt>
    <dgm:pt modelId="{09FF5F08-489A-4BDC-B3B1-A97B1143357A}" type="pres">
      <dgm:prSet presAssocID="{FBE3D369-86A2-43AC-B1B2-E1E4E7C04BB3}" presName="circleA" presStyleLbl="node1" presStyleIdx="0" presStyleCnt="4"/>
      <dgm:spPr/>
    </dgm:pt>
    <dgm:pt modelId="{4912F9AB-6CF2-48A9-83F5-0F856281E824}" type="pres">
      <dgm:prSet presAssocID="{FBE3D369-86A2-43AC-B1B2-E1E4E7C04BB3}" presName="spaceA" presStyleCnt="0"/>
      <dgm:spPr/>
    </dgm:pt>
    <dgm:pt modelId="{25D339C6-55FA-4700-909A-6A08588D191E}" type="pres">
      <dgm:prSet presAssocID="{08B5A7F6-CB2B-4C43-BC3F-E307F40719C0}" presName="space" presStyleCnt="0"/>
      <dgm:spPr/>
    </dgm:pt>
    <dgm:pt modelId="{9A0A35B9-65A1-43F7-83A9-2082241782B2}" type="pres">
      <dgm:prSet presAssocID="{0FC1FB60-4DFB-4530-A83A-52CDE9306D0D}" presName="compositeB" presStyleCnt="0"/>
      <dgm:spPr/>
    </dgm:pt>
    <dgm:pt modelId="{0DE3E9A1-20B4-4E15-9B35-E9FBF4D37B09}" type="pres">
      <dgm:prSet presAssocID="{0FC1FB60-4DFB-4530-A83A-52CDE9306D0D}" presName="textB" presStyleLbl="revTx" presStyleIdx="1" presStyleCnt="4">
        <dgm:presLayoutVars>
          <dgm:bulletEnabled val="1"/>
        </dgm:presLayoutVars>
      </dgm:prSet>
      <dgm:spPr/>
    </dgm:pt>
    <dgm:pt modelId="{18597543-557A-476E-8C27-EEA4207D5C9E}" type="pres">
      <dgm:prSet presAssocID="{0FC1FB60-4DFB-4530-A83A-52CDE9306D0D}" presName="circleB" presStyleLbl="node1" presStyleIdx="1" presStyleCnt="4"/>
      <dgm:spPr/>
    </dgm:pt>
    <dgm:pt modelId="{E060CDC6-D9F9-46D5-8182-2931C58B7626}" type="pres">
      <dgm:prSet presAssocID="{0FC1FB60-4DFB-4530-A83A-52CDE9306D0D}" presName="spaceB" presStyleCnt="0"/>
      <dgm:spPr/>
    </dgm:pt>
    <dgm:pt modelId="{00A98DD8-A658-4273-BD8F-F0924AAF7394}" type="pres">
      <dgm:prSet presAssocID="{675D0054-2C74-4D22-9FA5-E58F66ACD6CA}" presName="space" presStyleCnt="0"/>
      <dgm:spPr/>
    </dgm:pt>
    <dgm:pt modelId="{437A4301-BBD5-42C9-9379-977924920296}" type="pres">
      <dgm:prSet presAssocID="{32C83D4B-1959-4CE7-B9DD-847A0D5E3AE5}" presName="compositeA" presStyleCnt="0"/>
      <dgm:spPr/>
    </dgm:pt>
    <dgm:pt modelId="{D7918E50-4174-4D10-B17C-0C248E735863}" type="pres">
      <dgm:prSet presAssocID="{32C83D4B-1959-4CE7-B9DD-847A0D5E3AE5}" presName="textA" presStyleLbl="revTx" presStyleIdx="2" presStyleCnt="4" custScaleX="88620">
        <dgm:presLayoutVars>
          <dgm:bulletEnabled val="1"/>
        </dgm:presLayoutVars>
      </dgm:prSet>
      <dgm:spPr/>
    </dgm:pt>
    <dgm:pt modelId="{AC4277FC-DA22-4615-AF4B-3E64ECD22CC9}" type="pres">
      <dgm:prSet presAssocID="{32C83D4B-1959-4CE7-B9DD-847A0D5E3AE5}" presName="circleA" presStyleLbl="node1" presStyleIdx="2" presStyleCnt="4"/>
      <dgm:spPr/>
    </dgm:pt>
    <dgm:pt modelId="{D6733734-032E-488E-A1DC-3591FB92ECA5}" type="pres">
      <dgm:prSet presAssocID="{32C83D4B-1959-4CE7-B9DD-847A0D5E3AE5}" presName="spaceA" presStyleCnt="0"/>
      <dgm:spPr/>
    </dgm:pt>
    <dgm:pt modelId="{6CD918E0-C80B-47FB-A2B4-B751CE050294}" type="pres">
      <dgm:prSet presAssocID="{723BF818-FBB1-4751-A6B1-78FAF284D262}" presName="space" presStyleCnt="0"/>
      <dgm:spPr/>
    </dgm:pt>
    <dgm:pt modelId="{C4377190-A00F-4A93-BC68-5F54D3E0978F}" type="pres">
      <dgm:prSet presAssocID="{6F4A1A36-34AA-48A4-90CE-76E693031CCE}" presName="compositeB" presStyleCnt="0"/>
      <dgm:spPr/>
    </dgm:pt>
    <dgm:pt modelId="{52E98294-8F94-475B-89C8-91DEEE44B64D}" type="pres">
      <dgm:prSet presAssocID="{6F4A1A36-34AA-48A4-90CE-76E693031CCE}" presName="textB" presStyleLbl="revTx" presStyleIdx="3" presStyleCnt="4">
        <dgm:presLayoutVars>
          <dgm:bulletEnabled val="1"/>
        </dgm:presLayoutVars>
      </dgm:prSet>
      <dgm:spPr/>
    </dgm:pt>
    <dgm:pt modelId="{70207AE9-C863-4B0D-9B15-FFBA86C7728D}" type="pres">
      <dgm:prSet presAssocID="{6F4A1A36-34AA-48A4-90CE-76E693031CCE}" presName="circleB" presStyleLbl="node1" presStyleIdx="3" presStyleCnt="4"/>
      <dgm:spPr/>
    </dgm:pt>
    <dgm:pt modelId="{436D71CF-D466-42B5-9278-BBF08CC8BB47}" type="pres">
      <dgm:prSet presAssocID="{6F4A1A36-34AA-48A4-90CE-76E693031CCE}" presName="spaceB" presStyleCnt="0"/>
      <dgm:spPr/>
    </dgm:pt>
  </dgm:ptLst>
  <dgm:cxnLst>
    <dgm:cxn modelId="{FDC8CA12-65EC-4D33-94B9-6484C0EBC1D4}" type="presOf" srcId="{6F4A1A36-34AA-48A4-90CE-76E693031CCE}" destId="{52E98294-8F94-475B-89C8-91DEEE44B64D}" srcOrd="0" destOrd="0" presId="urn:microsoft.com/office/officeart/2005/8/layout/hProcess11"/>
    <dgm:cxn modelId="{A0DADB19-1456-4DEF-AC0C-3EDAE131BFF9}" type="presOf" srcId="{0FC1FB60-4DFB-4530-A83A-52CDE9306D0D}" destId="{0DE3E9A1-20B4-4E15-9B35-E9FBF4D37B09}" srcOrd="0" destOrd="0" presId="urn:microsoft.com/office/officeart/2005/8/layout/hProcess11"/>
    <dgm:cxn modelId="{34BC7F3A-6153-425A-B250-F5163C2352F5}" type="presOf" srcId="{32C83D4B-1959-4CE7-B9DD-847A0D5E3AE5}" destId="{D7918E50-4174-4D10-B17C-0C248E735863}" srcOrd="0" destOrd="0" presId="urn:microsoft.com/office/officeart/2005/8/layout/hProcess11"/>
    <dgm:cxn modelId="{696BCC5B-D462-44C3-A7F8-3CCAE3469CE3}" srcId="{19306B77-7B8D-401C-809F-B7B9AA02F63C}" destId="{0FC1FB60-4DFB-4530-A83A-52CDE9306D0D}" srcOrd="1" destOrd="0" parTransId="{FC8697E0-6380-4E42-9E50-53E4AC1A586F}" sibTransId="{675D0054-2C74-4D22-9FA5-E58F66ACD6CA}"/>
    <dgm:cxn modelId="{756C9851-ED52-4733-BD0A-346618ED5AB7}" srcId="{19306B77-7B8D-401C-809F-B7B9AA02F63C}" destId="{FBE3D369-86A2-43AC-B1B2-E1E4E7C04BB3}" srcOrd="0" destOrd="0" parTransId="{9ED919D4-D974-45DC-8B0E-A42B2790A2A1}" sibTransId="{08B5A7F6-CB2B-4C43-BC3F-E307F40719C0}"/>
    <dgm:cxn modelId="{A7FAEF90-17FD-431D-B454-8EFE26AAC4E1}" srcId="{19306B77-7B8D-401C-809F-B7B9AA02F63C}" destId="{6F4A1A36-34AA-48A4-90CE-76E693031CCE}" srcOrd="3" destOrd="0" parTransId="{881ED310-693C-4F9C-8272-42D305C35BA8}" sibTransId="{CCFF77E0-377F-483E-8EDE-D3507F44DED9}"/>
    <dgm:cxn modelId="{042A0D96-AEDD-43C3-A348-B626EE0C36BD}" srcId="{19306B77-7B8D-401C-809F-B7B9AA02F63C}" destId="{32C83D4B-1959-4CE7-B9DD-847A0D5E3AE5}" srcOrd="2" destOrd="0" parTransId="{BFDAB755-DF70-45CB-B20E-D40288C505D3}" sibTransId="{723BF818-FBB1-4751-A6B1-78FAF284D262}"/>
    <dgm:cxn modelId="{612126B3-D4A9-4819-8D28-E79B5C836115}" type="presOf" srcId="{19306B77-7B8D-401C-809F-B7B9AA02F63C}" destId="{FF593382-3309-4177-BF7A-36A71FBF28B9}" srcOrd="0" destOrd="0" presId="urn:microsoft.com/office/officeart/2005/8/layout/hProcess11"/>
    <dgm:cxn modelId="{081822FF-F4F0-41A2-B1F3-18C79C9F216B}" type="presOf" srcId="{FBE3D369-86A2-43AC-B1B2-E1E4E7C04BB3}" destId="{F87D8CEE-B40E-4A00-B0DA-8D27302FA7D9}" srcOrd="0" destOrd="0" presId="urn:microsoft.com/office/officeart/2005/8/layout/hProcess11"/>
    <dgm:cxn modelId="{ACB189A3-D792-4BD7-9BC9-06BD061D1BF6}" type="presParOf" srcId="{FF593382-3309-4177-BF7A-36A71FBF28B9}" destId="{3EA21361-AD28-4794-AEAB-E778DC97B5D2}" srcOrd="0" destOrd="0" presId="urn:microsoft.com/office/officeart/2005/8/layout/hProcess11"/>
    <dgm:cxn modelId="{E02B95E6-60BC-44F1-9251-F3D8C83E2D8D}" type="presParOf" srcId="{FF593382-3309-4177-BF7A-36A71FBF28B9}" destId="{77CFD182-63DE-4FB3-8F87-21A9F0D4B79F}" srcOrd="1" destOrd="0" presId="urn:microsoft.com/office/officeart/2005/8/layout/hProcess11"/>
    <dgm:cxn modelId="{34707419-E9D4-40DA-B827-FFA92D4CB22D}" type="presParOf" srcId="{77CFD182-63DE-4FB3-8F87-21A9F0D4B79F}" destId="{653603F8-C017-426D-9DEC-140EE7E2208C}" srcOrd="0" destOrd="0" presId="urn:microsoft.com/office/officeart/2005/8/layout/hProcess11"/>
    <dgm:cxn modelId="{98D8815E-652A-4776-8A32-88B1D1A0739C}" type="presParOf" srcId="{653603F8-C017-426D-9DEC-140EE7E2208C}" destId="{F87D8CEE-B40E-4A00-B0DA-8D27302FA7D9}" srcOrd="0" destOrd="0" presId="urn:microsoft.com/office/officeart/2005/8/layout/hProcess11"/>
    <dgm:cxn modelId="{A0985170-6BD3-4B00-B216-75F89F1C21D3}" type="presParOf" srcId="{653603F8-C017-426D-9DEC-140EE7E2208C}" destId="{09FF5F08-489A-4BDC-B3B1-A97B1143357A}" srcOrd="1" destOrd="0" presId="urn:microsoft.com/office/officeart/2005/8/layout/hProcess11"/>
    <dgm:cxn modelId="{9F809019-8F29-4C8C-AC27-AD0979C8E802}" type="presParOf" srcId="{653603F8-C017-426D-9DEC-140EE7E2208C}" destId="{4912F9AB-6CF2-48A9-83F5-0F856281E824}" srcOrd="2" destOrd="0" presId="urn:microsoft.com/office/officeart/2005/8/layout/hProcess11"/>
    <dgm:cxn modelId="{02A261FA-F0F7-4FA5-87F1-FD2E67211515}" type="presParOf" srcId="{77CFD182-63DE-4FB3-8F87-21A9F0D4B79F}" destId="{25D339C6-55FA-4700-909A-6A08588D191E}" srcOrd="1" destOrd="0" presId="urn:microsoft.com/office/officeart/2005/8/layout/hProcess11"/>
    <dgm:cxn modelId="{FF05D2F7-F5D1-41C8-8A45-A4C8A34B9293}" type="presParOf" srcId="{77CFD182-63DE-4FB3-8F87-21A9F0D4B79F}" destId="{9A0A35B9-65A1-43F7-83A9-2082241782B2}" srcOrd="2" destOrd="0" presId="urn:microsoft.com/office/officeart/2005/8/layout/hProcess11"/>
    <dgm:cxn modelId="{D6BEFC5C-B670-4E52-A5AC-FA9F4B0F8ABF}" type="presParOf" srcId="{9A0A35B9-65A1-43F7-83A9-2082241782B2}" destId="{0DE3E9A1-20B4-4E15-9B35-E9FBF4D37B09}" srcOrd="0" destOrd="0" presId="urn:microsoft.com/office/officeart/2005/8/layout/hProcess11"/>
    <dgm:cxn modelId="{9CAEA339-D666-443E-9C1A-B30C7B0C9500}" type="presParOf" srcId="{9A0A35B9-65A1-43F7-83A9-2082241782B2}" destId="{18597543-557A-476E-8C27-EEA4207D5C9E}" srcOrd="1" destOrd="0" presId="urn:microsoft.com/office/officeart/2005/8/layout/hProcess11"/>
    <dgm:cxn modelId="{6CA00909-DA25-447E-A88D-8550BB646CB2}" type="presParOf" srcId="{9A0A35B9-65A1-43F7-83A9-2082241782B2}" destId="{E060CDC6-D9F9-46D5-8182-2931C58B7626}" srcOrd="2" destOrd="0" presId="urn:microsoft.com/office/officeart/2005/8/layout/hProcess11"/>
    <dgm:cxn modelId="{CA30D718-5195-4C4A-90D0-9952E489860F}" type="presParOf" srcId="{77CFD182-63DE-4FB3-8F87-21A9F0D4B79F}" destId="{00A98DD8-A658-4273-BD8F-F0924AAF7394}" srcOrd="3" destOrd="0" presId="urn:microsoft.com/office/officeart/2005/8/layout/hProcess11"/>
    <dgm:cxn modelId="{92D40468-C885-463C-8D74-1F045A99FFA6}" type="presParOf" srcId="{77CFD182-63DE-4FB3-8F87-21A9F0D4B79F}" destId="{437A4301-BBD5-42C9-9379-977924920296}" srcOrd="4" destOrd="0" presId="urn:microsoft.com/office/officeart/2005/8/layout/hProcess11"/>
    <dgm:cxn modelId="{F09B9AC5-4BC3-4003-8161-C303CB0C779C}" type="presParOf" srcId="{437A4301-BBD5-42C9-9379-977924920296}" destId="{D7918E50-4174-4D10-B17C-0C248E735863}" srcOrd="0" destOrd="0" presId="urn:microsoft.com/office/officeart/2005/8/layout/hProcess11"/>
    <dgm:cxn modelId="{9FE231EF-B81D-4712-988C-8BEC5C277CAD}" type="presParOf" srcId="{437A4301-BBD5-42C9-9379-977924920296}" destId="{AC4277FC-DA22-4615-AF4B-3E64ECD22CC9}" srcOrd="1" destOrd="0" presId="urn:microsoft.com/office/officeart/2005/8/layout/hProcess11"/>
    <dgm:cxn modelId="{F90E3BF6-E1B6-404E-9E90-3EA800A970FF}" type="presParOf" srcId="{437A4301-BBD5-42C9-9379-977924920296}" destId="{D6733734-032E-488E-A1DC-3591FB92ECA5}" srcOrd="2" destOrd="0" presId="urn:microsoft.com/office/officeart/2005/8/layout/hProcess11"/>
    <dgm:cxn modelId="{28056639-6BF0-43AA-9B11-CB070051C870}" type="presParOf" srcId="{77CFD182-63DE-4FB3-8F87-21A9F0D4B79F}" destId="{6CD918E0-C80B-47FB-A2B4-B751CE050294}" srcOrd="5" destOrd="0" presId="urn:microsoft.com/office/officeart/2005/8/layout/hProcess11"/>
    <dgm:cxn modelId="{61533E05-98AB-4731-9DF7-CBC3BB872895}" type="presParOf" srcId="{77CFD182-63DE-4FB3-8F87-21A9F0D4B79F}" destId="{C4377190-A00F-4A93-BC68-5F54D3E0978F}" srcOrd="6" destOrd="0" presId="urn:microsoft.com/office/officeart/2005/8/layout/hProcess11"/>
    <dgm:cxn modelId="{07A968A5-8D5E-4132-9D5D-6657111B6DA8}" type="presParOf" srcId="{C4377190-A00F-4A93-BC68-5F54D3E0978F}" destId="{52E98294-8F94-475B-89C8-91DEEE44B64D}" srcOrd="0" destOrd="0" presId="urn:microsoft.com/office/officeart/2005/8/layout/hProcess11"/>
    <dgm:cxn modelId="{B08F69E4-643D-4F74-9733-EC86A038AC16}" type="presParOf" srcId="{C4377190-A00F-4A93-BC68-5F54D3E0978F}" destId="{70207AE9-C863-4B0D-9B15-FFBA86C7728D}" srcOrd="1" destOrd="0" presId="urn:microsoft.com/office/officeart/2005/8/layout/hProcess11"/>
    <dgm:cxn modelId="{3A4C5009-C68C-4F01-B9A3-D6C7C73FEE27}" type="presParOf" srcId="{C4377190-A00F-4A93-BC68-5F54D3E0978F}" destId="{436D71CF-D466-42B5-9278-BBF08CC8BB4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8240D-D3A6-46AF-9F8E-EA849DE83E2F}">
      <dsp:nvSpPr>
        <dsp:cNvPr id="0" name=""/>
        <dsp:cNvSpPr/>
      </dsp:nvSpPr>
      <dsp:spPr>
        <a:xfrm rot="10800000">
          <a:off x="1579815" y="4084"/>
          <a:ext cx="5405120" cy="873502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35-year-old female with severe obesity (BMI 45.7; weight 109 kg; height 154.4 cm).</a:t>
          </a:r>
        </a:p>
      </dsp:txBody>
      <dsp:txXfrm rot="10800000">
        <a:off x="1798190" y="4084"/>
        <a:ext cx="5186745" cy="873502"/>
      </dsp:txXfrm>
    </dsp:sp>
    <dsp:sp modelId="{E9C0E03D-4F13-4532-BAC6-93046866E278}">
      <dsp:nvSpPr>
        <dsp:cNvPr id="0" name=""/>
        <dsp:cNvSpPr/>
      </dsp:nvSpPr>
      <dsp:spPr>
        <a:xfrm>
          <a:off x="1143064" y="4084"/>
          <a:ext cx="873502" cy="87350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3FAC1-49BC-4F25-81F1-7B508D96FADC}">
      <dsp:nvSpPr>
        <dsp:cNvPr id="0" name=""/>
        <dsp:cNvSpPr/>
      </dsp:nvSpPr>
      <dsp:spPr>
        <a:xfrm rot="10800000">
          <a:off x="1579815" y="1138333"/>
          <a:ext cx="5405120" cy="873502"/>
        </a:xfrm>
        <a:prstGeom prst="homePlat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Progressive weight gain since age 18, unresponsive to dietary interventions.</a:t>
          </a:r>
        </a:p>
      </dsp:txBody>
      <dsp:txXfrm rot="10800000">
        <a:off x="1798190" y="1138333"/>
        <a:ext cx="5186745" cy="873502"/>
      </dsp:txXfrm>
    </dsp:sp>
    <dsp:sp modelId="{5FBEF875-62B4-42E8-AEC1-FDC195FA87D7}">
      <dsp:nvSpPr>
        <dsp:cNvPr id="0" name=""/>
        <dsp:cNvSpPr/>
      </dsp:nvSpPr>
      <dsp:spPr>
        <a:xfrm>
          <a:off x="1156708" y="1138333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BEB9B-93AC-4B62-A7C1-D94114C0CEFB}">
      <dsp:nvSpPr>
        <dsp:cNvPr id="0" name=""/>
        <dsp:cNvSpPr/>
      </dsp:nvSpPr>
      <dsp:spPr>
        <a:xfrm rot="10800000">
          <a:off x="1579815" y="2272582"/>
          <a:ext cx="5405120" cy="873502"/>
        </a:xfrm>
        <a:prstGeom prst="homePlat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entury Gothic" panose="020B0502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Fat mass: 54.4% (bioelectrical impedance analysis).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/>
        </a:p>
      </dsp:txBody>
      <dsp:txXfrm rot="10800000">
        <a:off x="1798190" y="2272582"/>
        <a:ext cx="5186745" cy="873502"/>
      </dsp:txXfrm>
    </dsp:sp>
    <dsp:sp modelId="{64285022-46E0-44C7-A072-0B9FF03E17E1}">
      <dsp:nvSpPr>
        <dsp:cNvPr id="0" name=""/>
        <dsp:cNvSpPr/>
      </dsp:nvSpPr>
      <dsp:spPr>
        <a:xfrm>
          <a:off x="1143064" y="2272582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7797-D35A-4C3F-B8EF-27BDF26110A4}">
      <dsp:nvSpPr>
        <dsp:cNvPr id="0" name=""/>
        <dsp:cNvSpPr/>
      </dsp:nvSpPr>
      <dsp:spPr>
        <a:xfrm rot="10800000">
          <a:off x="1579815" y="3406831"/>
          <a:ext cx="5405120" cy="873502"/>
        </a:xfrm>
        <a:prstGeom prst="homePlat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45720" rIns="85344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kern="1200" dirty="0">
              <a:latin typeface="Century Gothic" panose="020B0502020202020204" pitchFamily="34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 err="1">
              <a:latin typeface="Century Gothic" panose="020B0502020202020204" pitchFamily="34" charset="0"/>
            </a:rPr>
            <a:t>Preoperative</a:t>
          </a:r>
          <a:r>
            <a:rPr lang="it-IT" sz="1400" b="1" kern="1200" dirty="0">
              <a:latin typeface="Century Gothic" panose="020B0502020202020204" pitchFamily="34" charset="0"/>
            </a:rPr>
            <a:t> </a:t>
          </a:r>
          <a:r>
            <a:rPr lang="it-IT" sz="1400" b="1" kern="1200" dirty="0" err="1">
              <a:latin typeface="Century Gothic" panose="020B0502020202020204" pitchFamily="34" charset="0"/>
            </a:rPr>
            <a:t>assessment</a:t>
          </a:r>
          <a:r>
            <a:rPr lang="it-IT" sz="1400" b="1" kern="1200" dirty="0">
              <a:latin typeface="Century Gothic" panose="020B0502020202020204" pitchFamily="34" charset="0"/>
            </a:rPr>
            <a:t>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latin typeface="Century Gothic" panose="020B0502020202020204" pitchFamily="34" charset="0"/>
            </a:rPr>
            <a:t>– Cardiac: EF 55%, no active symptoms.</a:t>
          </a:r>
        </a:p>
        <a:p>
          <a:pPr marL="0" marR="0" lvl="0" indent="0" algn="just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latin typeface="Century Gothic" panose="020B0502020202020204" pitchFamily="34" charset="0"/>
            </a:rPr>
            <a:t>– Psychological: adequate insight and motivation.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>
            <a:latin typeface="Century Gothic" panose="020B0502020202020204" pitchFamily="34" charset="0"/>
          </a:endParaRPr>
        </a:p>
      </dsp:txBody>
      <dsp:txXfrm rot="10800000">
        <a:off x="1798190" y="3406831"/>
        <a:ext cx="5186745" cy="873502"/>
      </dsp:txXfrm>
    </dsp:sp>
    <dsp:sp modelId="{B50FD2BE-B0F5-436F-8F13-6C6D8CB6BFC0}">
      <dsp:nvSpPr>
        <dsp:cNvPr id="0" name=""/>
        <dsp:cNvSpPr/>
      </dsp:nvSpPr>
      <dsp:spPr>
        <a:xfrm>
          <a:off x="1143064" y="3406831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EAB1-458D-4A9E-8485-53E41C549FA2}">
      <dsp:nvSpPr>
        <dsp:cNvPr id="0" name=""/>
        <dsp:cNvSpPr/>
      </dsp:nvSpPr>
      <dsp:spPr>
        <a:xfrm rot="10800000">
          <a:off x="1579815" y="4541080"/>
          <a:ext cx="5405120" cy="873502"/>
        </a:xfrm>
        <a:prstGeom prst="homePlat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90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Fit for surgery from all perspectives</a:t>
          </a:r>
          <a:r>
            <a:rPr lang="en-US" sz="1200" b="1" kern="1200" dirty="0">
              <a:latin typeface="Century Gothic" panose="020B0502020202020204" pitchFamily="34" charset="0"/>
            </a:rPr>
            <a:t>.</a:t>
          </a:r>
        </a:p>
      </dsp:txBody>
      <dsp:txXfrm rot="10800000">
        <a:off x="1798190" y="4541080"/>
        <a:ext cx="5186745" cy="873502"/>
      </dsp:txXfrm>
    </dsp:sp>
    <dsp:sp modelId="{186C2349-7398-4CAC-911E-E5382613B142}">
      <dsp:nvSpPr>
        <dsp:cNvPr id="0" name=""/>
        <dsp:cNvSpPr/>
      </dsp:nvSpPr>
      <dsp:spPr>
        <a:xfrm>
          <a:off x="1143064" y="4541080"/>
          <a:ext cx="873502" cy="8735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21361-AD28-4794-AEAB-E778DC97B5D2}">
      <dsp:nvSpPr>
        <dsp:cNvPr id="0" name=""/>
        <dsp:cNvSpPr/>
      </dsp:nvSpPr>
      <dsp:spPr>
        <a:xfrm>
          <a:off x="0" y="1708434"/>
          <a:ext cx="10235820" cy="227791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D8CEE-B40E-4A00-B0DA-8D27302FA7D9}">
      <dsp:nvSpPr>
        <dsp:cNvPr id="0" name=""/>
        <dsp:cNvSpPr/>
      </dsp:nvSpPr>
      <dsp:spPr>
        <a:xfrm>
          <a:off x="4610" y="0"/>
          <a:ext cx="2217594" cy="227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just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Century Gothic" panose="020B0502020202020204" pitchFamily="34" charset="0"/>
            </a:rPr>
            <a:t>Laparoscopic Roux-en-Y </a:t>
          </a:r>
          <a:r>
            <a:rPr lang="it-IT" sz="1700" b="1" kern="1200" dirty="0" err="1">
              <a:latin typeface="Century Gothic" panose="020B0502020202020204" pitchFamily="34" charset="0"/>
            </a:rPr>
            <a:t>gastric</a:t>
          </a:r>
          <a:r>
            <a:rPr lang="it-IT" sz="1700" b="1" kern="1200" dirty="0">
              <a:latin typeface="Century Gothic" panose="020B0502020202020204" pitchFamily="34" charset="0"/>
            </a:rPr>
            <a:t> bypass </a:t>
          </a:r>
          <a:r>
            <a:rPr lang="it-IT" sz="1700" b="1" kern="1200" dirty="0" err="1">
              <a:latin typeface="Century Gothic" panose="020B0502020202020204" pitchFamily="34" charset="0"/>
            </a:rPr>
            <a:t>performed</a:t>
          </a:r>
          <a:r>
            <a:rPr lang="it-IT" sz="1700" b="1" kern="1200" dirty="0">
              <a:latin typeface="Century Gothic" panose="020B0502020202020204" pitchFamily="34" charset="0"/>
            </a:rPr>
            <a:t> on June 10, 2025</a:t>
          </a:r>
        </a:p>
      </dsp:txBody>
      <dsp:txXfrm>
        <a:off x="4610" y="0"/>
        <a:ext cx="2217594" cy="2277912"/>
      </dsp:txXfrm>
    </dsp:sp>
    <dsp:sp modelId="{09FF5F08-489A-4BDC-B3B1-A97B1143357A}">
      <dsp:nvSpPr>
        <dsp:cNvPr id="0" name=""/>
        <dsp:cNvSpPr/>
      </dsp:nvSpPr>
      <dsp:spPr>
        <a:xfrm>
          <a:off x="828668" y="2562651"/>
          <a:ext cx="569478" cy="569478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3E9A1-20B4-4E15-9B35-E9FBF4D37B09}">
      <dsp:nvSpPr>
        <dsp:cNvPr id="0" name=""/>
        <dsp:cNvSpPr/>
      </dsp:nvSpPr>
      <dsp:spPr>
        <a:xfrm>
          <a:off x="2333084" y="3416869"/>
          <a:ext cx="2217594" cy="227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Century Gothic" panose="020B0502020202020204" pitchFamily="34" charset="0"/>
            </a:rPr>
            <a:t>No </a:t>
          </a:r>
          <a:r>
            <a:rPr lang="it-IT" sz="1700" b="1" kern="1200" dirty="0" err="1">
              <a:latin typeface="Century Gothic" panose="020B0502020202020204" pitchFamily="34" charset="0"/>
            </a:rPr>
            <a:t>intraoperative</a:t>
          </a:r>
          <a:r>
            <a:rPr lang="it-IT" sz="1700" b="1" kern="1200" dirty="0">
              <a:latin typeface="Century Gothic" panose="020B0502020202020204" pitchFamily="34" charset="0"/>
            </a:rPr>
            <a:t> </a:t>
          </a:r>
          <a:r>
            <a:rPr lang="it-IT" sz="1700" b="1" kern="1200" dirty="0" err="1">
              <a:latin typeface="Century Gothic" panose="020B0502020202020204" pitchFamily="34" charset="0"/>
            </a:rPr>
            <a:t>complications</a:t>
          </a:r>
          <a:endParaRPr lang="it-IT" sz="1700" b="1" kern="1200" dirty="0">
            <a:latin typeface="Century Gothic" panose="020B0502020202020204" pitchFamily="34" charset="0"/>
          </a:endParaRPr>
        </a:p>
      </dsp:txBody>
      <dsp:txXfrm>
        <a:off x="2333084" y="3416869"/>
        <a:ext cx="2217594" cy="2277912"/>
      </dsp:txXfrm>
    </dsp:sp>
    <dsp:sp modelId="{18597543-557A-476E-8C27-EEA4207D5C9E}">
      <dsp:nvSpPr>
        <dsp:cNvPr id="0" name=""/>
        <dsp:cNvSpPr/>
      </dsp:nvSpPr>
      <dsp:spPr>
        <a:xfrm>
          <a:off x="3157142" y="2562651"/>
          <a:ext cx="569478" cy="569478"/>
        </a:xfrm>
        <a:prstGeom prst="ellips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18E50-4174-4D10-B17C-0C248E735863}">
      <dsp:nvSpPr>
        <dsp:cNvPr id="0" name=""/>
        <dsp:cNvSpPr/>
      </dsp:nvSpPr>
      <dsp:spPr>
        <a:xfrm>
          <a:off x="4787739" y="0"/>
          <a:ext cx="1965232" cy="227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 pitchFamily="34" charset="0"/>
            </a:rPr>
            <a:t>Postoperative imaging: normal transit through gastrojejunal anastomosis</a:t>
          </a:r>
        </a:p>
      </dsp:txBody>
      <dsp:txXfrm>
        <a:off x="4787739" y="0"/>
        <a:ext cx="1965232" cy="2277912"/>
      </dsp:txXfrm>
    </dsp:sp>
    <dsp:sp modelId="{AC4277FC-DA22-4615-AF4B-3E64ECD22CC9}">
      <dsp:nvSpPr>
        <dsp:cNvPr id="0" name=""/>
        <dsp:cNvSpPr/>
      </dsp:nvSpPr>
      <dsp:spPr>
        <a:xfrm>
          <a:off x="5485616" y="2562651"/>
          <a:ext cx="569478" cy="569478"/>
        </a:xfrm>
        <a:prstGeom prst="ellips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98294-8F94-475B-89C8-91DEEE44B64D}">
      <dsp:nvSpPr>
        <dsp:cNvPr id="0" name=""/>
        <dsp:cNvSpPr/>
      </dsp:nvSpPr>
      <dsp:spPr>
        <a:xfrm>
          <a:off x="6990032" y="3416869"/>
          <a:ext cx="2217594" cy="227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entury Gothic" panose="020B0502020202020204" pitchFamily="34" charset="0"/>
            </a:rPr>
            <a:t>No leaks or major complications detected</a:t>
          </a:r>
        </a:p>
      </dsp:txBody>
      <dsp:txXfrm>
        <a:off x="6990032" y="3416869"/>
        <a:ext cx="2217594" cy="2277912"/>
      </dsp:txXfrm>
    </dsp:sp>
    <dsp:sp modelId="{70207AE9-C863-4B0D-9B15-FFBA86C7728D}">
      <dsp:nvSpPr>
        <dsp:cNvPr id="0" name=""/>
        <dsp:cNvSpPr/>
      </dsp:nvSpPr>
      <dsp:spPr>
        <a:xfrm>
          <a:off x="7814091" y="2562651"/>
          <a:ext cx="569478" cy="569478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B66F79F-5B4E-FDF8-C6FB-654BEEE9A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68145AB6-310A-E696-A175-1B7F897FD7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7090B66A-2736-3345-ABB8-467B3B674F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C412020A-8452-4DF8-D440-670AAE9E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420DC620-21F1-2C20-7F11-FE5B93EA2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1441A04E-DE5E-331E-AC06-4AAF677CD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80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9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4866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209563" y="0"/>
            <a:ext cx="6828639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b="1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«MORBID OBESITY IN A PATIENT WITH A PREVIOUS MASON VERTICAL BANDED GASTROPLASTY: REVISION WITH ROUX-EN-Y GASTRIC BYPASS»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1" i="1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Pavone Giovanna</a:t>
            </a:r>
            <a:endParaRPr i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Speaker: Khoury Elizabeth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Dipartimento di Scienze mediche e chirurgiche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Università di Foggia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U.O.C Chirurgia Generale Universitaria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Direttore Prof. A. Ambrosi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Scuola di specializzazione in chirurgia generale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Direttore Prof. N. Tartaglia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2C9433-42E3-164A-16D1-7FF720697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370" y="0"/>
            <a:ext cx="1013608" cy="936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7A511F-964D-9C58-49AE-44A37C914C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986" r="9295"/>
          <a:stretch>
            <a:fillRect/>
          </a:stretch>
        </p:blipFill>
        <p:spPr>
          <a:xfrm>
            <a:off x="10839994" y="0"/>
            <a:ext cx="1352006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018DF6F-6D3E-669F-D50B-01BAD313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6" r="4064"/>
          <a:stretch>
            <a:fillRect/>
          </a:stretch>
        </p:blipFill>
        <p:spPr>
          <a:xfrm>
            <a:off x="4303951" y="2864774"/>
            <a:ext cx="3983386" cy="39932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9FFCF1F-3AAD-8B35-4C33-8643F9F02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544" y="2324774"/>
            <a:ext cx="5560664" cy="1080000"/>
          </a:xfrm>
          <a:prstGeom prst="rect">
            <a:avLst/>
          </a:prstGeom>
        </p:spPr>
      </p:pic>
      <p:sp>
        <p:nvSpPr>
          <p:cNvPr id="90" name="Google Shape;90;p2"/>
          <p:cNvSpPr/>
          <p:nvPr/>
        </p:nvSpPr>
        <p:spPr>
          <a:xfrm>
            <a:off x="660052" y="1126615"/>
            <a:ext cx="77682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Bariatric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surgery </a:t>
            </a: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is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an </a:t>
            </a: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effective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treatment for </a:t>
            </a: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morbid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obesity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resistant</a:t>
            </a: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to conservative therapies.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Revisional surgery is indicated for weight loss failure or postoperative complications.</a:t>
            </a:r>
            <a:endParaRPr lang="en-US" dirty="0">
              <a:latin typeface="Century Gothic" panose="020B0502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dirty="0"/>
          </a:p>
        </p:txBody>
      </p:sp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A0641599-137A-38E8-4BB2-C86E32BEB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464347"/>
              </p:ext>
            </p:extLst>
          </p:nvPr>
        </p:nvGraphicFramePr>
        <p:xfrm>
          <a:off x="0" y="2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275E338E-11F3-3F3F-8869-0970BB035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326" y="1016000"/>
            <a:ext cx="3511600" cy="54746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117EC5-5E42-AA1D-B739-9E14C1000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369" y="2324774"/>
            <a:ext cx="1676545" cy="2011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B1EC4EA-D91B-F8F1-F9D9-17A9C81DE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675384" y="3912540"/>
            <a:ext cx="5602916" cy="28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6FDC2ED0-417C-3BE3-45CB-55CFE5DE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>
            <a:extLst>
              <a:ext uri="{FF2B5EF4-FFF2-40B4-BE49-F238E27FC236}">
                <a16:creationId xmlns:a16="http://schemas.microsoft.com/office/drawing/2014/main" id="{3FB40E06-C212-7868-E4B0-F1AF0788583E}"/>
              </a:ext>
            </a:extLst>
          </p:cNvPr>
          <p:cNvSpPr/>
          <p:nvPr/>
        </p:nvSpPr>
        <p:spPr>
          <a:xfrm>
            <a:off x="2211900" y="2200838"/>
            <a:ext cx="7768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This case reports the management of a patient with prior Mason vertical banded gastroplasty complicated by fistulization between gastric pouches.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patient underwent revisional Roux-en-Y gastric bypass</a:t>
            </a:r>
            <a:endParaRPr sz="2000" dirty="0">
              <a:latin typeface="Century Gothic" panose="020B0502020202020204" pitchFamily="34" charset="0"/>
            </a:endParaRPr>
          </a:p>
        </p:txBody>
      </p:sp>
      <p:pic>
        <p:nvPicPr>
          <p:cNvPr id="91" name="Google Shape;91;p2">
            <a:extLst>
              <a:ext uri="{FF2B5EF4-FFF2-40B4-BE49-F238E27FC236}">
                <a16:creationId xmlns:a16="http://schemas.microsoft.com/office/drawing/2014/main" id="{5C8EA8D2-5EDE-5ACA-6A77-4596E72D1B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997" t="36550" r="4796" b="7034"/>
          <a:stretch/>
        </p:blipFill>
        <p:spPr>
          <a:xfrm>
            <a:off x="9217663" y="3832013"/>
            <a:ext cx="2878802" cy="239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3777CD01-0210-F2DB-340D-ED6E90347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64844"/>
              </p:ext>
            </p:extLst>
          </p:nvPr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EF8C316D-9864-B212-D0CE-B5ADBE994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290"/>
            <a:ext cx="28653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672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2EA12275-BD28-1C5C-54BD-4C0700322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985368"/>
              </p:ext>
            </p:extLst>
          </p:nvPr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EFC4ABD-A682-D3CA-3EAD-3044FCB4D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090118"/>
              </p:ext>
            </p:extLst>
          </p:nvPr>
        </p:nvGraphicFramePr>
        <p:xfrm>
          <a:off x="2032000" y="13201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8147E57-007D-A7CB-8EA8-0EE51366E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55290"/>
            <a:ext cx="286537" cy="56027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FDD01F38-EBFE-0B2E-853F-4654014B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60448BD7-A134-915C-8C3B-4FDB0BEC9BAB}"/>
              </a:ext>
            </a:extLst>
          </p:cNvPr>
          <p:cNvGraphicFramePr/>
          <p:nvPr/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2D1ECD8-ED3D-6C21-DDE9-1ADF04DD7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231365"/>
              </p:ext>
            </p:extLst>
          </p:nvPr>
        </p:nvGraphicFramePr>
        <p:xfrm>
          <a:off x="978090" y="1163218"/>
          <a:ext cx="10235820" cy="56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65CBBD52-DBBB-114A-032B-372993BB0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55290"/>
            <a:ext cx="28653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16"/>
          <a:stretch/>
        </p:blipFill>
        <p:spPr>
          <a:xfrm>
            <a:off x="1013539" y="1335502"/>
            <a:ext cx="3731029" cy="516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6" name="Google Shape;116;p9"/>
          <p:cNvSpPr/>
          <p:nvPr/>
        </p:nvSpPr>
        <p:spPr>
          <a:xfrm>
            <a:off x="4899546" y="1168889"/>
            <a:ext cx="7069541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</a:rPr>
              <a:t>“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Al preliminare esame diretto non segni di aria libera a sede subfrenica.</a:t>
            </a:r>
            <a:r>
              <a:rPr lang="it-IT" sz="1800" i="1" dirty="0">
                <a:latin typeface="Century Gothic" panose="020B0502020202020204" pitchFamily="34" charset="0"/>
              </a:rPr>
              <a:t> 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Presenza di tubo di drenaggio con estremo distale </a:t>
            </a:r>
            <a:r>
              <a:rPr lang="it-IT" sz="1800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proiettivamente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in ipocondrio dx.</a:t>
            </a:r>
            <a:r>
              <a:rPr lang="it-IT" sz="1800" i="1" dirty="0">
                <a:latin typeface="Century Gothic" panose="020B0502020202020204" pitchFamily="34" charset="0"/>
              </a:rPr>
              <a:t> 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Si documentano nella regione del fianco destro, alcuni piccoli livelli </a:t>
            </a:r>
            <a:r>
              <a:rPr lang="it-IT" sz="1800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idroaerei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.</a:t>
            </a:r>
            <a:r>
              <a:rPr lang="it-IT" sz="1800" b="1" i="1" dirty="0">
                <a:latin typeface="Century Gothic" panose="020B0502020202020204" pitchFamily="34" charset="0"/>
              </a:rPr>
              <a:t> 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Dopo somministrazione per </a:t>
            </a:r>
            <a:r>
              <a:rPr lang="it-IT" sz="1800" b="1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os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di mdc si evidenzia regolare il transito esofageo , con opacizzazione</a:t>
            </a:r>
            <a:r>
              <a:rPr lang="it-IT" sz="1800" b="1" i="1" dirty="0">
                <a:latin typeface="Century Gothic" panose="020B0502020202020204" pitchFamily="34" charset="0"/>
              </a:rPr>
              <a:t> 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del moncone gastrico e dell'anastomosi gastro-digiunale senza evidenti spandimenti extra luminali di</a:t>
            </a:r>
            <a:r>
              <a:rPr lang="it-IT" sz="1800" b="1" i="1" dirty="0">
                <a:latin typeface="Century Gothic" panose="020B0502020202020204" pitchFamily="34" charset="0"/>
              </a:rPr>
              <a:t> 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mdc in sede </a:t>
            </a:r>
            <a:r>
              <a:rPr lang="it-IT" sz="1800" b="1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perianastomotica</a:t>
            </a:r>
            <a:r>
              <a:rPr lang="it-IT" sz="1800" b="1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.</a:t>
            </a:r>
            <a:r>
              <a:rPr lang="it-IT" sz="1800" i="1" dirty="0">
                <a:latin typeface="Century Gothic" panose="020B0502020202020204" pitchFamily="34" charset="0"/>
              </a:rPr>
              <a:t> 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Progressiva opacizzazione delle anse </a:t>
            </a:r>
            <a:r>
              <a:rPr lang="it-IT" sz="1800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digiunali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a valle che peraltro presentano contestuali livelli</a:t>
            </a:r>
            <a:r>
              <a:rPr lang="it-IT" sz="1800" i="1" dirty="0">
                <a:latin typeface="Century Gothic" panose="020B0502020202020204" pitchFamily="34" charset="0"/>
              </a:rPr>
              <a:t> </a:t>
            </a:r>
            <a:r>
              <a:rPr lang="it-IT" sz="1800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idroaerei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 con ristagno di contrasto a monte a livello del moncone gastrico.</a:t>
            </a:r>
            <a:r>
              <a:rPr lang="it-IT" sz="1800" i="1" dirty="0">
                <a:latin typeface="Century Gothic" panose="020B0502020202020204" pitchFamily="34" charset="0"/>
              </a:rPr>
              <a:t> 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Si documentano alcuni episodi di reflusso gastro-esofageo in </a:t>
            </a:r>
            <a:r>
              <a:rPr lang="it-IT" sz="1800" i="1" dirty="0" err="1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Trendelemburg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.</a:t>
            </a:r>
            <a:r>
              <a:rPr lang="it-IT" sz="1800" i="1" dirty="0">
                <a:solidFill>
                  <a:schemeClr val="dk1"/>
                </a:solidFill>
                <a:latin typeface="Century Gothic" panose="020B0502020202020204" pitchFamily="34" charset="0"/>
              </a:rPr>
              <a:t>”</a:t>
            </a:r>
            <a:endParaRPr sz="1800" i="1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B409FE0B-0B32-E3F5-48EE-C297D7E5CF81}"/>
              </a:ext>
            </a:extLst>
          </p:cNvPr>
          <p:cNvGraphicFramePr/>
          <p:nvPr/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A6D3E5CC-A8A4-541F-7605-37A3919F4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" y="1255290"/>
            <a:ext cx="286537" cy="560271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body" idx="1"/>
          </p:nvPr>
        </p:nvSpPr>
        <p:spPr>
          <a:xfrm>
            <a:off x="688075" y="1745714"/>
            <a:ext cx="7486933" cy="448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3-month follow-up (</a:t>
            </a:r>
            <a:r>
              <a:rPr lang="it-IT" sz="2000" dirty="0" err="1">
                <a:latin typeface="Century Gothic" panose="020B0502020202020204" pitchFamily="34" charset="0"/>
              </a:rPr>
              <a:t>September</a:t>
            </a:r>
            <a:r>
              <a:rPr lang="it-IT" sz="2000" dirty="0">
                <a:latin typeface="Century Gothic" panose="020B0502020202020204" pitchFamily="34" charset="0"/>
              </a:rPr>
              <a:t> 2025):</a:t>
            </a:r>
            <a:endParaRPr sz="2000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000" dirty="0">
                <a:latin typeface="Century Gothic" panose="020B0502020202020204" pitchFamily="34" charset="0"/>
              </a:rPr>
              <a:t>   – Weight: 94 kg (−13.8% </a:t>
            </a:r>
            <a:r>
              <a:rPr lang="it-IT" sz="2000" dirty="0" err="1">
                <a:latin typeface="Century Gothic" panose="020B0502020202020204" pitchFamily="34" charset="0"/>
              </a:rPr>
              <a:t>total</a:t>
            </a:r>
            <a:r>
              <a:rPr lang="it-IT" sz="2000" dirty="0">
                <a:latin typeface="Century Gothic" panose="020B0502020202020204" pitchFamily="34" charset="0"/>
              </a:rPr>
              <a:t> body weight </a:t>
            </a:r>
            <a:r>
              <a:rPr lang="it-IT" sz="2000" dirty="0" err="1">
                <a:latin typeface="Century Gothic" panose="020B0502020202020204" pitchFamily="34" charset="0"/>
              </a:rPr>
              <a:t>loss</a:t>
            </a:r>
            <a:r>
              <a:rPr lang="it-IT" sz="2000" dirty="0">
                <a:latin typeface="Century Gothic" panose="020B0502020202020204" pitchFamily="34" charset="0"/>
              </a:rPr>
              <a:t>)</a:t>
            </a:r>
            <a:endParaRPr sz="2000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000" dirty="0">
                <a:latin typeface="Century Gothic" panose="020B0502020202020204" pitchFamily="34" charset="0"/>
              </a:rPr>
              <a:t>   – </a:t>
            </a:r>
            <a:r>
              <a:rPr lang="it-IT" sz="2000" dirty="0" err="1">
                <a:latin typeface="Century Gothic" panose="020B0502020202020204" pitchFamily="34" charset="0"/>
              </a:rPr>
              <a:t>Improved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satiety</a:t>
            </a:r>
            <a:r>
              <a:rPr lang="it-IT" sz="2000" dirty="0">
                <a:latin typeface="Century Gothic" panose="020B0502020202020204" pitchFamily="34" charset="0"/>
              </a:rPr>
              <a:t> and </a:t>
            </a:r>
            <a:r>
              <a:rPr lang="it-IT" sz="2000" dirty="0" err="1">
                <a:latin typeface="Century Gothic" panose="020B0502020202020204" pitchFamily="34" charset="0"/>
              </a:rPr>
              <a:t>dietary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adherence</a:t>
            </a:r>
            <a:endParaRPr sz="2000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000" dirty="0">
                <a:latin typeface="Century Gothic" panose="020B0502020202020204" pitchFamily="34" charset="0"/>
              </a:rPr>
              <a:t>   – No </a:t>
            </a:r>
            <a:r>
              <a:rPr lang="it-IT" sz="2000" dirty="0" err="1">
                <a:latin typeface="Century Gothic" panose="020B0502020202020204" pitchFamily="34" charset="0"/>
              </a:rPr>
              <a:t>gastrointestinal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complaints</a:t>
            </a:r>
            <a:endParaRPr sz="2000" dirty="0">
              <a:latin typeface="Century Gothic" panose="020B0502020202020204" pitchFamily="34" charset="0"/>
            </a:endParaRPr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000" dirty="0">
                <a:latin typeface="Century Gothic" panose="020B0502020202020204" pitchFamily="34" charset="0"/>
              </a:rPr>
              <a:t>• </a:t>
            </a:r>
            <a:r>
              <a:rPr lang="it-IT" sz="2000" dirty="0" err="1">
                <a:latin typeface="Century Gothic" panose="020B0502020202020204" pitchFamily="34" charset="0"/>
              </a:rPr>
              <a:t>Gastric</a:t>
            </a:r>
            <a:r>
              <a:rPr lang="it-IT" sz="2000" dirty="0">
                <a:latin typeface="Century Gothic" panose="020B0502020202020204" pitchFamily="34" charset="0"/>
              </a:rPr>
              <a:t> bypass </a:t>
            </a:r>
            <a:r>
              <a:rPr lang="it-IT" sz="2000" dirty="0" err="1">
                <a:latin typeface="Century Gothic" panose="020B0502020202020204" pitchFamily="34" charset="0"/>
              </a:rPr>
              <a:t>proved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effective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as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latin typeface="Century Gothic" panose="020B0502020202020204" pitchFamily="34" charset="0"/>
              </a:rPr>
              <a:t>revisional</a:t>
            </a:r>
            <a:r>
              <a:rPr lang="it-IT" sz="2000" dirty="0">
                <a:latin typeface="Century Gothic" panose="020B0502020202020204" pitchFamily="34" charset="0"/>
              </a:rPr>
              <a:t> surgery 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000" dirty="0">
                <a:latin typeface="Century Gothic" panose="020B0502020202020204" pitchFamily="34" charset="0"/>
              </a:rPr>
              <a:t>after </a:t>
            </a:r>
            <a:r>
              <a:rPr lang="it-IT" sz="2000" dirty="0" err="1">
                <a:latin typeface="Century Gothic" panose="020B0502020202020204" pitchFamily="34" charset="0"/>
              </a:rPr>
              <a:t>failed</a:t>
            </a:r>
            <a:r>
              <a:rPr lang="it-IT" sz="2000" dirty="0">
                <a:latin typeface="Century Gothic" panose="020B0502020202020204" pitchFamily="34" charset="0"/>
              </a:rPr>
              <a:t> Mason </a:t>
            </a:r>
            <a:r>
              <a:rPr lang="it-IT" sz="2000" dirty="0" err="1">
                <a:latin typeface="Century Gothic" panose="020B0502020202020204" pitchFamily="34" charset="0"/>
              </a:rPr>
              <a:t>gastroplasty</a:t>
            </a:r>
            <a:endParaRPr sz="2000" dirty="0"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A2D4571D-4A00-3245-0B4B-4764C2A2A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170645"/>
              </p:ext>
            </p:extLst>
          </p:nvPr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FAA9D27C-1F02-AC66-5E1B-4AE6A0B9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93" t="5217" r="13056" b="8559"/>
          <a:stretch>
            <a:fillRect/>
          </a:stretch>
        </p:blipFill>
        <p:spPr>
          <a:xfrm>
            <a:off x="7475789" y="1926591"/>
            <a:ext cx="4533103" cy="33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B50B735-FBC9-3896-E77B-CCCA139CC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290"/>
            <a:ext cx="286537" cy="56027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13;p3">
            <a:extLst>
              <a:ext uri="{FF2B5EF4-FFF2-40B4-BE49-F238E27FC236}">
                <a16:creationId xmlns:a16="http://schemas.microsoft.com/office/drawing/2014/main" id="{6453F8C4-85D6-51A1-B7E3-622719BFF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893933"/>
              </p:ext>
            </p:extLst>
          </p:nvPr>
        </p:nvGraphicFramePr>
        <p:xfrm>
          <a:off x="0" y="0"/>
          <a:ext cx="12192000" cy="1015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INTRODUCTION</a:t>
                      </a:r>
                      <a:endParaRPr sz="2000" b="1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CASE PRESENTATION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it-IT" sz="2000" b="1" i="0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FOLLOW UP</a:t>
                      </a:r>
                      <a:endParaRPr lang="it-IT" sz="2000" b="0" i="0" u="none" strike="noStrike" cap="none" dirty="0">
                        <a:solidFill>
                          <a:srgbClr val="C00000"/>
                        </a:solidFill>
                        <a:latin typeface="Century Gothic"/>
                        <a:ea typeface="Times New Roman"/>
                        <a:cs typeface="Century Gothic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79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Times New Roman"/>
                          <a:cs typeface="Century Gothic"/>
                          <a:sym typeface="Times New Roman"/>
                        </a:rPr>
                        <a:t>CONCLUSIONS</a:t>
                      </a:r>
                    </a:p>
                  </a:txBody>
                  <a:tcPr marL="91450" marR="91450" marT="45725" marB="45725" anchor="ctr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E82DE3-0326-5264-3132-742D0697F19A}"/>
              </a:ext>
            </a:extLst>
          </p:cNvPr>
          <p:cNvSpPr txBox="1"/>
          <p:nvPr/>
        </p:nvSpPr>
        <p:spPr>
          <a:xfrm>
            <a:off x="723331" y="2405418"/>
            <a:ext cx="2920621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SURGERY</a:t>
            </a:r>
          </a:p>
          <a:p>
            <a:endParaRPr lang="it-IT" sz="2800" b="1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US" sz="2000" dirty="0">
                <a:latin typeface="Century Gothic" panose="020B0502020202020204" pitchFamily="34" charset="0"/>
              </a:rPr>
              <a:t>Revisional Roux-en-Y gastric bypass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US" sz="2000" dirty="0">
                <a:latin typeface="Century Gothic" panose="020B0502020202020204" pitchFamily="34" charset="0"/>
              </a:rPr>
              <a:t>is a safe and effective option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US" sz="2000" dirty="0">
                <a:latin typeface="Century Gothic" panose="020B0502020202020204" pitchFamily="34" charset="0"/>
              </a:rPr>
              <a:t> for failed Mason vertical banded gastroplasty.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BB4117-5A7A-9723-4DAD-0D9B84DD7B0B}"/>
              </a:ext>
            </a:extLst>
          </p:cNvPr>
          <p:cNvSpPr txBox="1"/>
          <p:nvPr/>
        </p:nvSpPr>
        <p:spPr>
          <a:xfrm>
            <a:off x="3865727" y="2405418"/>
            <a:ext cx="38009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PREOPERATIVE DATA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Thorough preoperative multidisciplinary assessment is essential.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FCAA3C-7CFD-4681-9649-3E266486F2B7}"/>
              </a:ext>
            </a:extLst>
          </p:cNvPr>
          <p:cNvSpPr txBox="1"/>
          <p:nvPr/>
        </p:nvSpPr>
        <p:spPr>
          <a:xfrm>
            <a:off x="7888405" y="2388358"/>
            <a:ext cx="40806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POSTOPERATIVE DATA</a:t>
            </a:r>
          </a:p>
          <a:p>
            <a:endParaRPr lang="it-IT" sz="2800" b="1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Careful postoperative follow-up ensures optimal outcomes and patient safety.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497FCB-39D2-FC66-AA0A-103C5BE8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290"/>
            <a:ext cx="286537" cy="56027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"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4866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2"/>
          <p:cNvSpPr txBox="1"/>
          <p:nvPr/>
        </p:nvSpPr>
        <p:spPr>
          <a:xfrm>
            <a:off x="5234730" y="3136612"/>
            <a:ext cx="68286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Grazie per l’attenzione</a:t>
            </a:r>
            <a:endParaRPr sz="3200" b="1" dirty="0">
              <a:solidFill>
                <a:srgbClr val="C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35BFE5-434F-5273-DAB5-0EE9D2234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126" y="0"/>
            <a:ext cx="2328874" cy="96934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042AFB-F3CB-5856-B4B8-EA003C374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013" y="5328272"/>
            <a:ext cx="5114987" cy="150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448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Nicola Sannicandro</dc:creator>
  <cp:lastModifiedBy>€dVig€ khoury</cp:lastModifiedBy>
  <cp:revision>3</cp:revision>
  <dcterms:created xsi:type="dcterms:W3CDTF">2025-10-28T14:33:47Z</dcterms:created>
  <dcterms:modified xsi:type="dcterms:W3CDTF">2025-10-30T05:24:28Z</dcterms:modified>
</cp:coreProperties>
</file>